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0" r:id="rId2"/>
  </p:sldMasterIdLst>
  <p:notesMasterIdLst>
    <p:notesMasterId r:id="rId23"/>
  </p:notesMasterIdLst>
  <p:sldIdLst>
    <p:sldId id="256" r:id="rId3"/>
    <p:sldId id="281" r:id="rId4"/>
    <p:sldId id="353" r:id="rId5"/>
    <p:sldId id="278" r:id="rId6"/>
    <p:sldId id="351" r:id="rId7"/>
    <p:sldId id="356" r:id="rId8"/>
    <p:sldId id="357" r:id="rId9"/>
    <p:sldId id="358" r:id="rId10"/>
    <p:sldId id="359" r:id="rId11"/>
    <p:sldId id="344" r:id="rId12"/>
    <p:sldId id="354" r:id="rId13"/>
    <p:sldId id="360" r:id="rId14"/>
    <p:sldId id="361" r:id="rId15"/>
    <p:sldId id="363" r:id="rId16"/>
    <p:sldId id="362" r:id="rId17"/>
    <p:sldId id="364" r:id="rId18"/>
    <p:sldId id="348" r:id="rId19"/>
    <p:sldId id="365" r:id="rId20"/>
    <p:sldId id="275" r:id="rId21"/>
    <p:sldId id="366" r:id="rId22"/>
  </p:sldIdLst>
  <p:sldSz cx="12192000" cy="6858000"/>
  <p:notesSz cx="6858000" cy="9144000"/>
  <p:embeddedFontLst>
    <p:embeddedFont>
      <p:font typeface="UTM Avo" panose="02040603050506020204"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p64yhF0r7J0CaSH6C3hFLdlXQ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BEA"/>
    <a:srgbClr val="75B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1"/>
    <p:restoredTop sz="94500"/>
  </p:normalViewPr>
  <p:slideViewPr>
    <p:cSldViewPr snapToGrid="0">
      <p:cViewPr>
        <p:scale>
          <a:sx n="62" d="100"/>
          <a:sy n="62" d="100"/>
        </p:scale>
        <p:origin x="804"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42"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1790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08-Oct-24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061096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08-Oct-24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970425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08-Oct-24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114334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08-Oct-24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72807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08-Oct-24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53473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08-Oct-24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682391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08-Oct-24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863281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08-Oct-24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17775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08-Oct-24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51350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08-Oct-24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582115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08-Oct-24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21544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8E471B-AE77-BA89-2C2C-3C1B3FFC444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08-Oct-24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3583398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oc10.vn/doc-sach/tieng-viet-5-tap-1/1/678/12/"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hoc10.vn/doc-sach/tieng-viet-5-tap-1/1/678/12/"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hoc10.vn/doc-sach/tieng-viet-5-tap-1/1/678/12/"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oc10.vn/doc-sach/tieng-viet-5-tap-1/1/678/12/"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12" name="Google Shape;235;p1">
            <a:extLst>
              <a:ext uri="{FF2B5EF4-FFF2-40B4-BE49-F238E27FC236}">
                <a16:creationId xmlns:a16="http://schemas.microsoft.com/office/drawing/2014/main" id="{04997C8A-9E83-13FD-80B9-F2ED615C8F03}"/>
              </a:ext>
            </a:extLst>
          </p:cNvPr>
          <p:cNvSpPr txBox="1">
            <a:spLocks noGrp="1"/>
          </p:cNvSpPr>
          <p:nvPr>
            <p:ph type="ctrTitle"/>
          </p:nvPr>
        </p:nvSpPr>
        <p:spPr>
          <a:xfrm>
            <a:off x="1225826" y="2145978"/>
            <a:ext cx="9740348" cy="2018805"/>
          </a:xfrm>
          <a:prstGeom prst="rect">
            <a:avLst/>
          </a:prstGeom>
          <a:noFill/>
          <a:ln>
            <a:noFill/>
          </a:ln>
        </p:spPr>
        <p:txBody>
          <a:bodyPr spcFirstLastPara="1" wrap="square" lIns="91425" tIns="45700" rIns="91425" bIns="45700" anchor="b" anchorCtr="0">
            <a:noAutofit/>
          </a:bodyPr>
          <a:lstStyle/>
          <a:p>
            <a:pPr>
              <a:lnSpc>
                <a:spcPct val="150000"/>
              </a:lnSpc>
              <a:buSzPts val="5200"/>
            </a:pPr>
            <a:r>
              <a:rPr lang="en-US" sz="4500" b="1" dirty="0" err="1">
                <a:solidFill>
                  <a:srgbClr val="002060"/>
                </a:solidFill>
                <a:latin typeface="UTM Avo" panose="02040603050506020204" pitchFamily="18"/>
                <a:ea typeface="Arial"/>
                <a:cs typeface="Arial"/>
                <a:sym typeface="Arial"/>
              </a:rPr>
              <a:t>Tuần</a:t>
            </a:r>
            <a:r>
              <a:rPr lang="en-US" sz="4500" b="1" dirty="0">
                <a:solidFill>
                  <a:srgbClr val="002060"/>
                </a:solidFill>
                <a:latin typeface="UTM Avo" panose="02040603050506020204" pitchFamily="18"/>
                <a:ea typeface="Arial"/>
                <a:cs typeface="Arial"/>
                <a:sym typeface="Arial"/>
              </a:rPr>
              <a:t> 1</a:t>
            </a:r>
            <a:br>
              <a:rPr lang="en-US" sz="4500" b="1" dirty="0">
                <a:solidFill>
                  <a:srgbClr val="002060"/>
                </a:solidFill>
                <a:latin typeface="UTM Avo" panose="02040603050506020204" pitchFamily="18"/>
                <a:ea typeface="Arial"/>
                <a:cs typeface="Arial"/>
                <a:sym typeface="Arial"/>
              </a:rPr>
            </a:br>
            <a:r>
              <a:rPr lang="en-US" sz="4500" b="1" dirty="0" err="1">
                <a:solidFill>
                  <a:srgbClr val="FF0000"/>
                </a:solidFill>
                <a:latin typeface="UTM Avo" panose="02040603050506020204" pitchFamily="18"/>
                <a:ea typeface="Arial"/>
                <a:cs typeface="Arial"/>
                <a:sym typeface="Arial"/>
              </a:rPr>
              <a:t>Luyện</a:t>
            </a:r>
            <a:r>
              <a:rPr lang="en-US" sz="4500" b="1" dirty="0">
                <a:solidFill>
                  <a:srgbClr val="FF0000"/>
                </a:solidFill>
                <a:latin typeface="UTM Avo" panose="02040603050506020204" pitchFamily="18"/>
                <a:ea typeface="Arial"/>
                <a:cs typeface="Arial"/>
                <a:sym typeface="Arial"/>
              </a:rPr>
              <a:t> </a:t>
            </a:r>
            <a:r>
              <a:rPr lang="en-US" sz="4500" b="1" dirty="0" err="1">
                <a:solidFill>
                  <a:srgbClr val="FF0000"/>
                </a:solidFill>
                <a:latin typeface="UTM Avo" panose="02040603050506020204" pitchFamily="18"/>
                <a:ea typeface="Arial"/>
                <a:cs typeface="Arial"/>
                <a:sym typeface="Arial"/>
              </a:rPr>
              <a:t>từ</a:t>
            </a:r>
            <a:r>
              <a:rPr lang="en-US" sz="4500" b="1" dirty="0">
                <a:solidFill>
                  <a:srgbClr val="FF0000"/>
                </a:solidFill>
                <a:latin typeface="UTM Avo" panose="02040603050506020204" pitchFamily="18"/>
                <a:ea typeface="Arial"/>
                <a:cs typeface="Arial"/>
                <a:sym typeface="Arial"/>
              </a:rPr>
              <a:t> </a:t>
            </a:r>
            <a:r>
              <a:rPr lang="en-US" sz="4500" b="1" dirty="0" err="1">
                <a:solidFill>
                  <a:srgbClr val="FF0000"/>
                </a:solidFill>
                <a:latin typeface="UTM Avo" panose="02040603050506020204" pitchFamily="18"/>
                <a:ea typeface="Arial"/>
                <a:cs typeface="Arial"/>
                <a:sym typeface="Arial"/>
              </a:rPr>
              <a:t>và</a:t>
            </a:r>
            <a:r>
              <a:rPr lang="en-US" sz="4500" b="1" dirty="0">
                <a:solidFill>
                  <a:srgbClr val="FF0000"/>
                </a:solidFill>
                <a:latin typeface="UTM Avo" panose="02040603050506020204" pitchFamily="18"/>
                <a:ea typeface="Arial"/>
                <a:cs typeface="Arial"/>
                <a:sym typeface="Arial"/>
              </a:rPr>
              <a:t> </a:t>
            </a:r>
            <a:r>
              <a:rPr lang="en-US" sz="4500" b="1" dirty="0" err="1">
                <a:solidFill>
                  <a:srgbClr val="FF0000"/>
                </a:solidFill>
                <a:latin typeface="UTM Avo" panose="02040603050506020204" pitchFamily="18"/>
                <a:ea typeface="Arial"/>
                <a:cs typeface="Arial"/>
                <a:sym typeface="Arial"/>
              </a:rPr>
              <a:t>câu</a:t>
            </a:r>
            <a:r>
              <a:rPr lang="en-US" sz="4500" b="1" dirty="0">
                <a:solidFill>
                  <a:srgbClr val="FF0000"/>
                </a:solidFill>
                <a:latin typeface="UTM Avo" panose="02040603050506020204" pitchFamily="18"/>
                <a:ea typeface="Arial"/>
                <a:cs typeface="Arial"/>
                <a:sym typeface="Arial"/>
              </a:rPr>
              <a:t>: </a:t>
            </a:r>
            <a:r>
              <a:rPr lang="en-US" sz="4500" b="1" dirty="0" err="1">
                <a:solidFill>
                  <a:srgbClr val="FF0000"/>
                </a:solidFill>
                <a:latin typeface="UTM Avo" panose="02040603050506020204" pitchFamily="18"/>
                <a:ea typeface="Arial"/>
                <a:cs typeface="Arial"/>
                <a:sym typeface="Arial"/>
              </a:rPr>
              <a:t>Từ</a:t>
            </a:r>
            <a:r>
              <a:rPr lang="en-US" sz="4500" b="1" dirty="0">
                <a:solidFill>
                  <a:srgbClr val="FF0000"/>
                </a:solidFill>
                <a:latin typeface="UTM Avo" panose="02040603050506020204" pitchFamily="18"/>
                <a:ea typeface="Arial"/>
                <a:cs typeface="Arial"/>
                <a:sym typeface="Arial"/>
              </a:rPr>
              <a:t> </a:t>
            </a:r>
            <a:r>
              <a:rPr lang="en-US" sz="4500" b="1" dirty="0" err="1">
                <a:solidFill>
                  <a:srgbClr val="FF0000"/>
                </a:solidFill>
                <a:latin typeface="UTM Avo" panose="02040603050506020204" pitchFamily="18"/>
                <a:ea typeface="Arial"/>
                <a:cs typeface="Arial"/>
                <a:sym typeface="Arial"/>
              </a:rPr>
              <a:t>đồng</a:t>
            </a:r>
            <a:r>
              <a:rPr lang="en-US" sz="4500" b="1" dirty="0">
                <a:solidFill>
                  <a:srgbClr val="FF0000"/>
                </a:solidFill>
                <a:latin typeface="UTM Avo" panose="02040603050506020204" pitchFamily="18"/>
                <a:ea typeface="Arial"/>
                <a:cs typeface="Arial"/>
                <a:sym typeface="Arial"/>
              </a:rPr>
              <a:t> </a:t>
            </a:r>
            <a:r>
              <a:rPr lang="en-US" sz="4500" b="1" dirty="0" err="1">
                <a:solidFill>
                  <a:srgbClr val="FF0000"/>
                </a:solidFill>
                <a:latin typeface="UTM Avo" panose="02040603050506020204" pitchFamily="18"/>
                <a:ea typeface="Arial"/>
                <a:cs typeface="Arial"/>
                <a:sym typeface="Arial"/>
              </a:rPr>
              <a:t>nghĩa</a:t>
            </a:r>
            <a:endParaRPr sz="4500" b="1" dirty="0">
              <a:solidFill>
                <a:srgbClr val="002060"/>
              </a:solidFill>
              <a:latin typeface="UTM Avo" panose="02040603050506020204" pitchFamily="18"/>
              <a:ea typeface="Arial"/>
              <a:cs typeface="Arial"/>
              <a:sym typeface="Arial"/>
            </a:endParaRPr>
          </a:p>
        </p:txBody>
      </p:sp>
      <p:sp>
        <p:nvSpPr>
          <p:cNvPr id="2" name="TextBox 1">
            <a:extLst>
              <a:ext uri="{FF2B5EF4-FFF2-40B4-BE49-F238E27FC236}">
                <a16:creationId xmlns:a16="http://schemas.microsoft.com/office/drawing/2014/main" id="{7075C30B-2F13-B514-C871-D162EB01C8F8}"/>
              </a:ext>
            </a:extLst>
          </p:cNvPr>
          <p:cNvSpPr txBox="1"/>
          <p:nvPr/>
        </p:nvSpPr>
        <p:spPr>
          <a:xfrm>
            <a:off x="8423255" y="265463"/>
            <a:ext cx="3490452" cy="1005147"/>
          </a:xfrm>
          <a:prstGeom prst="rect">
            <a:avLst/>
          </a:prstGeom>
          <a:noFill/>
        </p:spPr>
        <p:txBody>
          <a:bodyPr wrap="square" rtlCol="0">
            <a:spAutoFit/>
          </a:bodyPr>
          <a:lstStyle/>
          <a:p>
            <a:pPr algn="r" defTabSz="914377">
              <a:lnSpc>
                <a:spcPts val="3840"/>
              </a:lnSpc>
              <a:defRPr/>
            </a:pPr>
            <a:r>
              <a:rPr lang="en-US" sz="3200" dirty="0">
                <a:solidFill>
                  <a:srgbClr val="FFFFFF"/>
                </a:solidFill>
                <a:effectLst>
                  <a:outerShdw blurRad="38100" dist="38100" dir="2700000" algn="tl">
                    <a:srgbClr val="000000">
                      <a:alpha val="43137"/>
                    </a:srgbClr>
                  </a:outerShdw>
                </a:effectLst>
                <a:latin typeface="UTM Avo" panose="02040603050506020204" pitchFamily="18"/>
              </a:rPr>
              <a:t>TIẾNG VIỆT 5</a:t>
            </a:r>
          </a:p>
          <a:p>
            <a:pPr algn="r" defTabSz="914377">
              <a:lnSpc>
                <a:spcPts val="3840"/>
              </a:lnSpc>
              <a:defRPr/>
            </a:pPr>
            <a:r>
              <a:rPr lang="en-US" sz="2400" dirty="0" err="1">
                <a:solidFill>
                  <a:srgbClr val="FFFFFF"/>
                </a:solidFill>
                <a:effectLst>
                  <a:outerShdw blurRad="38100" dist="38100" dir="2700000" algn="tl">
                    <a:srgbClr val="000000">
                      <a:alpha val="43137"/>
                    </a:srgbClr>
                  </a:outerShdw>
                </a:effectLst>
                <a:latin typeface="UTM Avo" panose="02040603050506020204" pitchFamily="18"/>
                <a:cs typeface="Arial" panose="020B0604020202020204" pitchFamily="34" charset="0"/>
              </a:rPr>
              <a:t>Tập</a:t>
            </a:r>
            <a:r>
              <a:rPr lang="en-US" sz="2400" dirty="0">
                <a:solidFill>
                  <a:srgbClr val="FFFFFF"/>
                </a:solidFill>
                <a:effectLst>
                  <a:outerShdw blurRad="38100" dist="38100" dir="2700000" algn="tl">
                    <a:srgbClr val="000000">
                      <a:alpha val="43137"/>
                    </a:srgbClr>
                  </a:outerShdw>
                </a:effectLst>
                <a:latin typeface="UTM Avo" panose="02040603050506020204" pitchFamily="18"/>
                <a:cs typeface="Arial" panose="020B0604020202020204" pitchFamily="34" charset="0"/>
              </a:rPr>
              <a:t>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FAC1CA6C-E5DE-941D-E1A8-7AB0B0F55A99}"/>
              </a:ext>
            </a:extLst>
          </p:cNvPr>
          <p:cNvPicPr>
            <a:picLocks noChangeAspect="1"/>
          </p:cNvPicPr>
          <p:nvPr/>
        </p:nvPicPr>
        <p:blipFill>
          <a:blip r:embed="rId4"/>
          <a:stretch>
            <a:fillRect/>
          </a:stretch>
        </p:blipFill>
        <p:spPr>
          <a:xfrm>
            <a:off x="4619855" y="2999936"/>
            <a:ext cx="2952289" cy="1633356"/>
          </a:xfrm>
          <a:prstGeom prst="rect">
            <a:avLst/>
          </a:prstGeom>
        </p:spPr>
      </p:pic>
    </p:spTree>
    <p:extLst>
      <p:ext uri="{BB962C8B-B14F-4D97-AF65-F5344CB8AC3E}">
        <p14:creationId xmlns:p14="http://schemas.microsoft.com/office/powerpoint/2010/main" val="20437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E2F8C17-0105-D98B-44EF-7F6A22222A48}"/>
            </a:ext>
          </a:extLst>
        </p:cNvPr>
        <p:cNvGrpSpPr/>
        <p:nvPr/>
      </p:nvGrpSpPr>
      <p:grpSpPr>
        <a:xfrm>
          <a:off x="0" y="0"/>
          <a:ext cx="0" cy="0"/>
          <a:chOff x="0" y="0"/>
          <a:chExt cx="0" cy="0"/>
        </a:xfrm>
      </p:grpSpPr>
      <p:sp>
        <p:nvSpPr>
          <p:cNvPr id="2" name="Rounded Rectangle 34">
            <a:extLst>
              <a:ext uri="{FF2B5EF4-FFF2-40B4-BE49-F238E27FC236}">
                <a16:creationId xmlns:a16="http://schemas.microsoft.com/office/drawing/2014/main" id="{E4D50AB5-A5B5-629B-E838-37FCA37FFA3C}"/>
              </a:ext>
            </a:extLst>
          </p:cNvPr>
          <p:cNvSpPr/>
          <p:nvPr/>
        </p:nvSpPr>
        <p:spPr>
          <a:xfrm>
            <a:off x="4656027" y="1570512"/>
            <a:ext cx="2879946" cy="766360"/>
          </a:xfrm>
          <a:prstGeom prst="roundRect">
            <a:avLst/>
          </a:prstGeom>
          <a:solidFill>
            <a:schemeClr val="accent2">
              <a:lumMod val="60000"/>
              <a:lumOff val="4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a:buClrTx/>
              <a:buFontTx/>
              <a:buNone/>
              <a:defRPr/>
            </a:pPr>
            <a:r>
              <a:rPr lang="en-US" sz="2400" b="1">
                <a:solidFill>
                  <a:schemeClr val="tx1"/>
                </a:solidFill>
                <a:latin typeface="+mn-lt"/>
                <a:ea typeface="+mn-ea"/>
                <a:cs typeface="Arial" panose="020B0604020202020204" pitchFamily="34" charset="0"/>
              </a:rPr>
              <a:t>BÀI TẬP 1</a:t>
            </a:r>
            <a:endParaRPr lang="en-US" sz="2400" b="1" dirty="0">
              <a:solidFill>
                <a:schemeClr val="tx1"/>
              </a:solidFill>
              <a:latin typeface="+mn-lt"/>
              <a:ea typeface="+mn-ea"/>
              <a:cs typeface="Arial" panose="020B0604020202020204" pitchFamily="34" charset="0"/>
            </a:endParaRPr>
          </a:p>
        </p:txBody>
      </p:sp>
      <p:sp>
        <p:nvSpPr>
          <p:cNvPr id="3" name="Rounded Rectangle 104">
            <a:extLst>
              <a:ext uri="{FF2B5EF4-FFF2-40B4-BE49-F238E27FC236}">
                <a16:creationId xmlns:a16="http://schemas.microsoft.com/office/drawing/2014/main" id="{F1840B51-BF3F-5D83-0C70-2B38A5716F7B}"/>
              </a:ext>
            </a:extLst>
          </p:cNvPr>
          <p:cNvSpPr/>
          <p:nvPr/>
        </p:nvSpPr>
        <p:spPr>
          <a:xfrm>
            <a:off x="669039" y="5000303"/>
            <a:ext cx="3373804" cy="1372333"/>
          </a:xfrm>
          <a:prstGeom prst="rect">
            <a:avLst/>
          </a:prstGeom>
          <a:solidFill>
            <a:srgbClr val="FFFFFF"/>
          </a:solidFill>
          <a:ln w="12700" cap="flat" cmpd="sng" algn="ctr">
            <a:solidFill>
              <a:srgbClr val="FFC266">
                <a:lumMod val="25000"/>
              </a:srgbClr>
            </a:solidFill>
            <a:prstDash val="dash"/>
          </a:ln>
          <a:effectLst/>
        </p:spPr>
        <p:txBody>
          <a:bodyPr rtlCol="0" anchor="ctr"/>
          <a:lstStyle/>
          <a:p>
            <a:pPr algn="ctr">
              <a:buClrTx/>
            </a:pPr>
            <a:r>
              <a:rPr lang="en-US" sz="2400">
                <a:solidFill>
                  <a:sysClr val="windowText" lastClr="000000"/>
                </a:solidFill>
                <a:latin typeface="+mn-lt"/>
                <a:ea typeface="+mn-ea"/>
                <a:cs typeface="Arial" panose="020B0604020202020204" pitchFamily="34" charset="0"/>
              </a:rPr>
              <a:t>Học trò</a:t>
            </a:r>
            <a:endParaRPr lang="vi-VN" sz="2400">
              <a:solidFill>
                <a:sysClr val="windowText" lastClr="000000"/>
              </a:solidFill>
              <a:latin typeface="+mn-lt"/>
              <a:ea typeface="+mn-ea"/>
              <a:cs typeface="Arial" panose="020B0604020202020204" pitchFamily="34" charset="0"/>
            </a:endParaRPr>
          </a:p>
        </p:txBody>
      </p:sp>
      <p:sp>
        <p:nvSpPr>
          <p:cNvPr id="4" name="Rounded Rectangle 104">
            <a:extLst>
              <a:ext uri="{FF2B5EF4-FFF2-40B4-BE49-F238E27FC236}">
                <a16:creationId xmlns:a16="http://schemas.microsoft.com/office/drawing/2014/main" id="{2520F028-6EBD-D3A7-8A08-4FD83E30FD27}"/>
              </a:ext>
            </a:extLst>
          </p:cNvPr>
          <p:cNvSpPr/>
          <p:nvPr/>
        </p:nvSpPr>
        <p:spPr>
          <a:xfrm>
            <a:off x="4433713" y="5000298"/>
            <a:ext cx="3373804" cy="1372333"/>
          </a:xfrm>
          <a:prstGeom prst="rect">
            <a:avLst/>
          </a:prstGeom>
          <a:solidFill>
            <a:srgbClr val="FFFFFF"/>
          </a:solidFill>
          <a:ln w="12700" cap="flat" cmpd="sng" algn="ctr">
            <a:solidFill>
              <a:srgbClr val="FFC266">
                <a:lumMod val="25000"/>
              </a:srgbClr>
            </a:solidFill>
            <a:prstDash val="dash"/>
          </a:ln>
          <a:effectLst/>
        </p:spPr>
        <p:txBody>
          <a:bodyPr rtlCol="0" anchor="ctr"/>
          <a:lstStyle/>
          <a:p>
            <a:pPr algn="ctr">
              <a:buClrTx/>
            </a:pPr>
            <a:r>
              <a:rPr lang="en-US" sz="2400">
                <a:solidFill>
                  <a:sysClr val="windowText" lastClr="000000"/>
                </a:solidFill>
                <a:latin typeface="+mn-lt"/>
                <a:ea typeface="+mn-ea"/>
                <a:cs typeface="Arial" panose="020B0604020202020204" pitchFamily="34" charset="0"/>
              </a:rPr>
              <a:t>Siêng năng</a:t>
            </a:r>
          </a:p>
        </p:txBody>
      </p:sp>
      <p:sp>
        <p:nvSpPr>
          <p:cNvPr id="5" name="Rounded Rectangle 104">
            <a:extLst>
              <a:ext uri="{FF2B5EF4-FFF2-40B4-BE49-F238E27FC236}">
                <a16:creationId xmlns:a16="http://schemas.microsoft.com/office/drawing/2014/main" id="{FD570348-F77B-6B4C-0060-D338F97BE188}"/>
              </a:ext>
            </a:extLst>
          </p:cNvPr>
          <p:cNvSpPr/>
          <p:nvPr/>
        </p:nvSpPr>
        <p:spPr>
          <a:xfrm>
            <a:off x="8198388" y="5000303"/>
            <a:ext cx="3373804" cy="1372329"/>
          </a:xfrm>
          <a:prstGeom prst="rect">
            <a:avLst/>
          </a:prstGeom>
          <a:solidFill>
            <a:srgbClr val="FFFFFF"/>
          </a:solidFill>
          <a:ln w="12700" cap="flat" cmpd="sng" algn="ctr">
            <a:solidFill>
              <a:srgbClr val="FFC266">
                <a:lumMod val="25000"/>
              </a:srgbClr>
            </a:solidFill>
            <a:prstDash val="dash"/>
          </a:ln>
          <a:effectLst/>
        </p:spPr>
        <p:txBody>
          <a:bodyPr rtlCol="0" anchor="ctr"/>
          <a:lstStyle/>
          <a:p>
            <a:pPr algn="ctr">
              <a:buClrTx/>
            </a:pPr>
            <a:r>
              <a:rPr lang="en-US" sz="2400">
                <a:solidFill>
                  <a:sysClr val="windowText" lastClr="000000"/>
                </a:solidFill>
                <a:latin typeface="+mn-lt"/>
                <a:ea typeface="+mn-ea"/>
                <a:cs typeface="Arial" panose="020B0604020202020204" pitchFamily="34" charset="0"/>
              </a:rPr>
              <a:t>Giỏi</a:t>
            </a:r>
          </a:p>
        </p:txBody>
      </p:sp>
      <p:sp>
        <p:nvSpPr>
          <p:cNvPr id="6" name="Down Arrow 5">
            <a:extLst>
              <a:ext uri="{FF2B5EF4-FFF2-40B4-BE49-F238E27FC236}">
                <a16:creationId xmlns:a16="http://schemas.microsoft.com/office/drawing/2014/main" id="{9230C790-638D-2327-7BC1-671DC3902D07}"/>
              </a:ext>
            </a:extLst>
          </p:cNvPr>
          <p:cNvSpPr/>
          <p:nvPr/>
        </p:nvSpPr>
        <p:spPr>
          <a:xfrm>
            <a:off x="1819312" y="3961636"/>
            <a:ext cx="1073255" cy="724448"/>
          </a:xfrm>
          <a:prstGeom prst="downArrow">
            <a:avLst/>
          </a:prstGeom>
          <a:solidFill>
            <a:srgbClr val="002060"/>
          </a:solidFill>
          <a:ln w="25400" cap="flat" cmpd="sng" algn="ctr">
            <a:noFill/>
            <a:prstDash val="solid"/>
          </a:ln>
          <a:effectLst/>
        </p:spPr>
        <p:txBody>
          <a:bodyPr rtlCol="0" anchor="ctr"/>
          <a:lstStyle/>
          <a:p>
            <a:pPr algn="ctr" defTabSz="1152053">
              <a:lnSpc>
                <a:spcPct val="150000"/>
              </a:lnSpc>
              <a:buClrTx/>
              <a:defRPr/>
            </a:pPr>
            <a:endParaRPr lang="en-US" sz="2400">
              <a:solidFill>
                <a:srgbClr val="191919"/>
              </a:solidFill>
              <a:latin typeface="+mn-lt"/>
              <a:ea typeface="+mn-ea"/>
            </a:endParaRPr>
          </a:p>
        </p:txBody>
      </p:sp>
      <p:sp>
        <p:nvSpPr>
          <p:cNvPr id="7" name="Down Arrow 5">
            <a:extLst>
              <a:ext uri="{FF2B5EF4-FFF2-40B4-BE49-F238E27FC236}">
                <a16:creationId xmlns:a16="http://schemas.microsoft.com/office/drawing/2014/main" id="{A429A9CC-9698-D8ED-15C2-9292FE330044}"/>
              </a:ext>
            </a:extLst>
          </p:cNvPr>
          <p:cNvSpPr/>
          <p:nvPr/>
        </p:nvSpPr>
        <p:spPr>
          <a:xfrm>
            <a:off x="5517127" y="3969144"/>
            <a:ext cx="1073255" cy="724448"/>
          </a:xfrm>
          <a:prstGeom prst="downArrow">
            <a:avLst/>
          </a:prstGeom>
          <a:solidFill>
            <a:srgbClr val="002060"/>
          </a:solidFill>
          <a:ln w="25400" cap="flat" cmpd="sng" algn="ctr">
            <a:noFill/>
            <a:prstDash val="solid"/>
          </a:ln>
          <a:effectLst/>
        </p:spPr>
        <p:txBody>
          <a:bodyPr rtlCol="0" anchor="ctr"/>
          <a:lstStyle/>
          <a:p>
            <a:pPr algn="ctr" defTabSz="1152053">
              <a:lnSpc>
                <a:spcPct val="150000"/>
              </a:lnSpc>
              <a:buClrTx/>
              <a:defRPr/>
            </a:pPr>
            <a:endParaRPr lang="en-US" sz="2400">
              <a:solidFill>
                <a:srgbClr val="191919"/>
              </a:solidFill>
              <a:latin typeface="+mn-lt"/>
              <a:ea typeface="+mn-ea"/>
            </a:endParaRPr>
          </a:p>
        </p:txBody>
      </p:sp>
      <p:sp>
        <p:nvSpPr>
          <p:cNvPr id="8" name="Down Arrow 5">
            <a:extLst>
              <a:ext uri="{FF2B5EF4-FFF2-40B4-BE49-F238E27FC236}">
                <a16:creationId xmlns:a16="http://schemas.microsoft.com/office/drawing/2014/main" id="{D5764192-CB9B-D2FB-9FC4-A38F53CB9C5C}"/>
              </a:ext>
            </a:extLst>
          </p:cNvPr>
          <p:cNvSpPr/>
          <p:nvPr/>
        </p:nvSpPr>
        <p:spPr>
          <a:xfrm>
            <a:off x="9348661" y="3961638"/>
            <a:ext cx="1073255" cy="724448"/>
          </a:xfrm>
          <a:prstGeom prst="downArrow">
            <a:avLst/>
          </a:prstGeom>
          <a:solidFill>
            <a:srgbClr val="002060"/>
          </a:solidFill>
          <a:ln w="25400" cap="flat" cmpd="sng" algn="ctr">
            <a:noFill/>
            <a:prstDash val="solid"/>
          </a:ln>
          <a:effectLst/>
        </p:spPr>
        <p:txBody>
          <a:bodyPr rtlCol="0" anchor="ctr"/>
          <a:lstStyle/>
          <a:p>
            <a:pPr algn="ctr" defTabSz="1152053">
              <a:lnSpc>
                <a:spcPct val="150000"/>
              </a:lnSpc>
              <a:buClrTx/>
              <a:defRPr/>
            </a:pPr>
            <a:endParaRPr lang="en-US" sz="2400">
              <a:solidFill>
                <a:srgbClr val="191919"/>
              </a:solidFill>
              <a:latin typeface="+mn-lt"/>
              <a:ea typeface="+mn-ea"/>
            </a:endParaRPr>
          </a:p>
        </p:txBody>
      </p:sp>
      <p:grpSp>
        <p:nvGrpSpPr>
          <p:cNvPr id="9" name="Group 8">
            <a:extLst>
              <a:ext uri="{FF2B5EF4-FFF2-40B4-BE49-F238E27FC236}">
                <a16:creationId xmlns:a16="http://schemas.microsoft.com/office/drawing/2014/main" id="{6887C67C-EFDC-F118-28EE-8E73212E9D84}"/>
              </a:ext>
            </a:extLst>
          </p:cNvPr>
          <p:cNvGrpSpPr/>
          <p:nvPr/>
        </p:nvGrpSpPr>
        <p:grpSpPr>
          <a:xfrm>
            <a:off x="589402" y="2525571"/>
            <a:ext cx="10928703" cy="1121846"/>
            <a:chOff x="471129" y="1179260"/>
            <a:chExt cx="8710077" cy="890441"/>
          </a:xfrm>
        </p:grpSpPr>
        <p:sp>
          <p:nvSpPr>
            <p:cNvPr id="10" name="TextBox 9">
              <a:extLst>
                <a:ext uri="{FF2B5EF4-FFF2-40B4-BE49-F238E27FC236}">
                  <a16:creationId xmlns:a16="http://schemas.microsoft.com/office/drawing/2014/main" id="{49FE0D4F-D42F-5C44-69D4-EDF3C89AC21F}"/>
                </a:ext>
              </a:extLst>
            </p:cNvPr>
            <p:cNvSpPr txBox="1"/>
            <p:nvPr/>
          </p:nvSpPr>
          <p:spPr>
            <a:xfrm>
              <a:off x="1186987" y="1179260"/>
              <a:ext cx="7994219" cy="890441"/>
            </a:xfrm>
            <a:prstGeom prst="rect">
              <a:avLst/>
            </a:prstGeom>
            <a:noFill/>
          </p:spPr>
          <p:txBody>
            <a:bodyPr wrap="square">
              <a:spAutoFit/>
            </a:bodyPr>
            <a:lstStyle/>
            <a:p>
              <a:pPr algn="just" defTabSz="1152053">
                <a:lnSpc>
                  <a:spcPct val="150000"/>
                </a:lnSpc>
                <a:buClrTx/>
                <a:defRPr/>
              </a:pPr>
              <a:r>
                <a:rPr lang="en-US" sz="2400" b="1" dirty="0">
                  <a:solidFill>
                    <a:sysClr val="windowText" lastClr="000000"/>
                  </a:solidFill>
                  <a:latin typeface="+mn-lt"/>
                </a:rPr>
                <a:t>HOẠT ĐỘNG NHÓM: </a:t>
              </a:r>
              <a:r>
                <a:rPr lang="en-US" sz="2400" dirty="0" err="1">
                  <a:solidFill>
                    <a:sysClr val="windowText" lastClr="000000"/>
                  </a:solidFill>
                  <a:latin typeface="+mn-lt"/>
                </a:rPr>
                <a:t>Các</a:t>
              </a:r>
              <a:r>
                <a:rPr lang="en-US" sz="2400" dirty="0">
                  <a:solidFill>
                    <a:sysClr val="windowText" lastClr="000000"/>
                  </a:solidFill>
                  <a:latin typeface="+mn-lt"/>
                </a:rPr>
                <a:t> </a:t>
              </a:r>
              <a:r>
                <a:rPr lang="en-US" sz="2400" dirty="0" err="1">
                  <a:solidFill>
                    <a:sysClr val="windowText" lastClr="000000"/>
                  </a:solidFill>
                  <a:latin typeface="+mn-lt"/>
                </a:rPr>
                <a:t>nhóm</a:t>
              </a:r>
              <a:r>
                <a:rPr lang="en-US" sz="2400" dirty="0">
                  <a:solidFill>
                    <a:sysClr val="windowText" lastClr="000000"/>
                  </a:solidFill>
                  <a:latin typeface="+mn-lt"/>
                </a:rPr>
                <a:t> </a:t>
              </a:r>
              <a:r>
                <a:rPr lang="en-US" sz="2400" dirty="0" err="1">
                  <a:solidFill>
                    <a:sysClr val="windowText" lastClr="000000"/>
                  </a:solidFill>
                  <a:latin typeface="+mn-lt"/>
                </a:rPr>
                <a:t>thảo</a:t>
              </a:r>
              <a:r>
                <a:rPr lang="en-US" sz="2400" dirty="0">
                  <a:solidFill>
                    <a:sysClr val="windowText" lastClr="000000"/>
                  </a:solidFill>
                  <a:latin typeface="+mn-lt"/>
                </a:rPr>
                <a:t> </a:t>
              </a:r>
              <a:r>
                <a:rPr lang="en-US" sz="2400" dirty="0" err="1">
                  <a:solidFill>
                    <a:sysClr val="windowText" lastClr="000000"/>
                  </a:solidFill>
                  <a:latin typeface="+mn-lt"/>
                </a:rPr>
                <a:t>luận</a:t>
              </a:r>
              <a:r>
                <a:rPr lang="en-US" sz="2400" dirty="0">
                  <a:solidFill>
                    <a:sysClr val="windowText" lastClr="000000"/>
                  </a:solidFill>
                  <a:latin typeface="+mn-lt"/>
                </a:rPr>
                <a:t> </a:t>
              </a:r>
              <a:r>
                <a:rPr lang="en-US" sz="2400" dirty="0" err="1">
                  <a:solidFill>
                    <a:sysClr val="windowText" lastClr="000000"/>
                  </a:solidFill>
                  <a:latin typeface="+mn-lt"/>
                </a:rPr>
                <a:t>với</a:t>
              </a:r>
              <a:r>
                <a:rPr lang="en-US" sz="2400" dirty="0">
                  <a:solidFill>
                    <a:sysClr val="windowText" lastClr="000000"/>
                  </a:solidFill>
                  <a:latin typeface="+mn-lt"/>
                </a:rPr>
                <a:t> </a:t>
              </a:r>
              <a:r>
                <a:rPr lang="en-US" sz="2400" dirty="0" err="1">
                  <a:solidFill>
                    <a:sysClr val="windowText" lastClr="000000"/>
                  </a:solidFill>
                  <a:latin typeface="+mn-lt"/>
                </a:rPr>
                <a:t>nhau</a:t>
              </a:r>
              <a:r>
                <a:rPr lang="en-US" sz="2400" dirty="0">
                  <a:solidFill>
                    <a:sysClr val="windowText" lastClr="000000"/>
                  </a:solidFill>
                  <a:latin typeface="+mn-lt"/>
                </a:rPr>
                <a:t> </a:t>
              </a:r>
              <a:r>
                <a:rPr lang="en-US" sz="2400" dirty="0" err="1">
                  <a:solidFill>
                    <a:sysClr val="windowText" lastClr="000000"/>
                  </a:solidFill>
                  <a:latin typeface="+mn-lt"/>
                </a:rPr>
                <a:t>và</a:t>
              </a:r>
              <a:r>
                <a:rPr lang="en-US" sz="2400" dirty="0">
                  <a:solidFill>
                    <a:sysClr val="windowText" lastClr="000000"/>
                  </a:solidFill>
                  <a:latin typeface="+mn-lt"/>
                </a:rPr>
                <a:t> </a:t>
              </a:r>
              <a:r>
                <a:rPr lang="en-US" sz="2400" dirty="0" err="1">
                  <a:solidFill>
                    <a:sysClr val="windowText" lastClr="000000"/>
                  </a:solidFill>
                  <a:latin typeface="+mn-lt"/>
                </a:rPr>
                <a:t>hoàn</a:t>
              </a:r>
              <a:r>
                <a:rPr lang="en-US" sz="2400" dirty="0">
                  <a:solidFill>
                    <a:sysClr val="windowText" lastClr="000000"/>
                  </a:solidFill>
                  <a:latin typeface="+mn-lt"/>
                </a:rPr>
                <a:t> </a:t>
              </a:r>
              <a:r>
                <a:rPr lang="en-US" sz="2400" dirty="0" err="1">
                  <a:solidFill>
                    <a:sysClr val="windowText" lastClr="000000"/>
                  </a:solidFill>
                  <a:latin typeface="+mn-lt"/>
                </a:rPr>
                <a:t>thành</a:t>
              </a:r>
              <a:r>
                <a:rPr lang="en-US" sz="2400" dirty="0">
                  <a:solidFill>
                    <a:sysClr val="windowText" lastClr="000000"/>
                  </a:solidFill>
                  <a:latin typeface="+mn-lt"/>
                </a:rPr>
                <a:t> </a:t>
              </a:r>
              <a:r>
                <a:rPr lang="en-US" sz="2400" b="1" dirty="0" err="1">
                  <a:solidFill>
                    <a:sysClr val="windowText" lastClr="000000"/>
                  </a:solidFill>
                  <a:latin typeface="+mn-lt"/>
                </a:rPr>
                <a:t>bài</a:t>
              </a:r>
              <a:r>
                <a:rPr lang="en-US" sz="2400" b="1" dirty="0">
                  <a:solidFill>
                    <a:sysClr val="windowText" lastClr="000000"/>
                  </a:solidFill>
                  <a:latin typeface="+mn-lt"/>
                </a:rPr>
                <a:t> </a:t>
              </a:r>
              <a:r>
                <a:rPr lang="en-US" sz="2400" b="1" dirty="0" err="1">
                  <a:solidFill>
                    <a:sysClr val="windowText" lastClr="000000"/>
                  </a:solidFill>
                  <a:latin typeface="+mn-lt"/>
                </a:rPr>
                <a:t>tập</a:t>
              </a:r>
              <a:r>
                <a:rPr lang="en-US" sz="2400" b="1" dirty="0">
                  <a:solidFill>
                    <a:sysClr val="windowText" lastClr="000000"/>
                  </a:solidFill>
                  <a:latin typeface="+mn-lt"/>
                </a:rPr>
                <a:t> 1</a:t>
              </a:r>
              <a:r>
                <a:rPr lang="en-US" sz="2400" dirty="0">
                  <a:solidFill>
                    <a:sysClr val="windowText" lastClr="000000"/>
                  </a:solidFill>
                  <a:latin typeface="+mn-lt"/>
                </a:rPr>
                <a:t>: </a:t>
              </a:r>
              <a:r>
                <a:rPr lang="en-US" sz="2400" dirty="0" err="1">
                  <a:solidFill>
                    <a:schemeClr val="tx1"/>
                  </a:solidFill>
                  <a:latin typeface="+mn-lt"/>
                </a:rPr>
                <a:t>Tìm</a:t>
              </a:r>
              <a:r>
                <a:rPr lang="en-US" sz="2400" dirty="0">
                  <a:solidFill>
                    <a:schemeClr val="tx1"/>
                  </a:solidFill>
                  <a:latin typeface="+mn-lt"/>
                </a:rPr>
                <a:t> </a:t>
              </a:r>
              <a:r>
                <a:rPr lang="en-US" sz="2400" dirty="0" err="1">
                  <a:solidFill>
                    <a:schemeClr val="tx1"/>
                  </a:solidFill>
                  <a:latin typeface="+mn-lt"/>
                </a:rPr>
                <a:t>từ</a:t>
              </a:r>
              <a:r>
                <a:rPr lang="en-US" sz="2400" dirty="0">
                  <a:solidFill>
                    <a:schemeClr val="tx1"/>
                  </a:solidFill>
                  <a:latin typeface="+mn-lt"/>
                </a:rPr>
                <a:t> </a:t>
              </a:r>
              <a:r>
                <a:rPr lang="en-US" sz="2400" dirty="0" err="1">
                  <a:solidFill>
                    <a:schemeClr val="tx1"/>
                  </a:solidFill>
                  <a:latin typeface="+mn-lt"/>
                </a:rPr>
                <a:t>đồng</a:t>
              </a:r>
              <a:r>
                <a:rPr lang="en-US" sz="2400" dirty="0">
                  <a:solidFill>
                    <a:schemeClr val="tx1"/>
                  </a:solidFill>
                  <a:latin typeface="+mn-lt"/>
                </a:rPr>
                <a:t> </a:t>
              </a:r>
              <a:r>
                <a:rPr lang="en-US" sz="2400" dirty="0" err="1">
                  <a:solidFill>
                    <a:schemeClr val="tx1"/>
                  </a:solidFill>
                  <a:latin typeface="+mn-lt"/>
                </a:rPr>
                <a:t>nghĩa</a:t>
              </a:r>
              <a:r>
                <a:rPr lang="en-US" sz="2400" dirty="0">
                  <a:solidFill>
                    <a:schemeClr val="tx1"/>
                  </a:solidFill>
                  <a:latin typeface="+mn-lt"/>
                </a:rPr>
                <a:t> </a:t>
              </a:r>
              <a:r>
                <a:rPr lang="en-US" sz="2400" dirty="0" err="1">
                  <a:solidFill>
                    <a:schemeClr val="tx1"/>
                  </a:solidFill>
                  <a:latin typeface="+mn-lt"/>
                </a:rPr>
                <a:t>với</a:t>
              </a:r>
              <a:r>
                <a:rPr lang="en-US" sz="2400" dirty="0">
                  <a:solidFill>
                    <a:schemeClr val="tx1"/>
                  </a:solidFill>
                  <a:latin typeface="+mn-lt"/>
                </a:rPr>
                <a:t> </a:t>
              </a:r>
              <a:r>
                <a:rPr lang="en-US" sz="2400" dirty="0" err="1">
                  <a:solidFill>
                    <a:schemeClr val="tx1"/>
                  </a:solidFill>
                  <a:latin typeface="+mn-lt"/>
                </a:rPr>
                <a:t>mỗi</a:t>
              </a:r>
              <a:r>
                <a:rPr lang="en-US" sz="2400" dirty="0">
                  <a:solidFill>
                    <a:schemeClr val="tx1"/>
                  </a:solidFill>
                  <a:latin typeface="+mn-lt"/>
                </a:rPr>
                <a:t> </a:t>
              </a:r>
              <a:r>
                <a:rPr lang="en-US" sz="2400" dirty="0" err="1">
                  <a:solidFill>
                    <a:schemeClr val="tx1"/>
                  </a:solidFill>
                  <a:latin typeface="+mn-lt"/>
                </a:rPr>
                <a:t>từ</a:t>
              </a:r>
              <a:r>
                <a:rPr lang="en-US" sz="2400" dirty="0">
                  <a:solidFill>
                    <a:schemeClr val="tx1"/>
                  </a:solidFill>
                  <a:latin typeface="+mn-lt"/>
                </a:rPr>
                <a:t> </a:t>
              </a:r>
              <a:r>
                <a:rPr lang="en-US" sz="2400" dirty="0" err="1">
                  <a:solidFill>
                    <a:schemeClr val="tx1"/>
                  </a:solidFill>
                  <a:latin typeface="+mn-lt"/>
                </a:rPr>
                <a:t>sau</a:t>
              </a:r>
              <a:r>
                <a:rPr lang="en-US" sz="2400" dirty="0">
                  <a:solidFill>
                    <a:schemeClr val="tx1"/>
                  </a:solidFill>
                  <a:latin typeface="+mn-lt"/>
                </a:rPr>
                <a:t>:</a:t>
              </a:r>
              <a:endParaRPr lang="vi-VN" sz="2400" dirty="0">
                <a:solidFill>
                  <a:schemeClr val="tx1"/>
                </a:solidFill>
                <a:latin typeface="+mn-lt"/>
              </a:endParaRPr>
            </a:p>
          </p:txBody>
        </p:sp>
        <p:sp>
          <p:nvSpPr>
            <p:cNvPr id="11" name="Freeform 2">
              <a:extLst>
                <a:ext uri="{FF2B5EF4-FFF2-40B4-BE49-F238E27FC236}">
                  <a16:creationId xmlns:a16="http://schemas.microsoft.com/office/drawing/2014/main" id="{6B5E3FAC-C592-0F42-C3EE-5B138C6770AD}"/>
                </a:ext>
              </a:extLst>
            </p:cNvPr>
            <p:cNvSpPr/>
            <p:nvPr/>
          </p:nvSpPr>
          <p:spPr>
            <a:xfrm>
              <a:off x="471129" y="1372051"/>
              <a:ext cx="672094" cy="57307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152053">
                <a:buClrTx/>
                <a:defRPr/>
              </a:pPr>
              <a:endParaRPr lang="en-US" sz="2400">
                <a:solidFill>
                  <a:sysClr val="windowText" lastClr="000000"/>
                </a:solidFill>
                <a:latin typeface="+mn-lt"/>
              </a:endParaRPr>
            </a:p>
          </p:txBody>
        </p:sp>
      </p:grpSp>
    </p:spTree>
    <p:extLst>
      <p:ext uri="{BB962C8B-B14F-4D97-AF65-F5344CB8AC3E}">
        <p14:creationId xmlns:p14="http://schemas.microsoft.com/office/powerpoint/2010/main" val="259727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0D45367-341B-4194-29E6-BF31E6EEC57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F8E0395-0FBE-CF6E-EBCA-F8E727B6322B}"/>
              </a:ext>
            </a:extLst>
          </p:cNvPr>
          <p:cNvGrpSpPr/>
          <p:nvPr/>
        </p:nvGrpSpPr>
        <p:grpSpPr>
          <a:xfrm>
            <a:off x="5261024" y="2359264"/>
            <a:ext cx="2785261" cy="1180102"/>
            <a:chOff x="10439400" y="2639894"/>
            <a:chExt cx="4421482" cy="1436806"/>
          </a:xfrm>
        </p:grpSpPr>
        <p:sp>
          <p:nvSpPr>
            <p:cNvPr id="3" name="Rectangle 2">
              <a:extLst>
                <a:ext uri="{FF2B5EF4-FFF2-40B4-BE49-F238E27FC236}">
                  <a16:creationId xmlns:a16="http://schemas.microsoft.com/office/drawing/2014/main" id="{AA0A7CB3-1C8E-CD2F-666E-341D24C2FCC2}"/>
                </a:ext>
              </a:extLst>
            </p:cNvPr>
            <p:cNvSpPr/>
            <p:nvPr/>
          </p:nvSpPr>
          <p:spPr>
            <a:xfrm>
              <a:off x="10439400" y="2639894"/>
              <a:ext cx="4191000" cy="1273426"/>
            </a:xfrm>
            <a:prstGeom prst="rect">
              <a:avLst/>
            </a:prstGeom>
            <a:solidFill>
              <a:srgbClr val="4BACC6">
                <a:lumMod val="40000"/>
                <a:lumOff val="60000"/>
              </a:srgbClr>
            </a:solidFill>
            <a:ln w="25400" cap="flat" cmpd="sng" algn="ctr">
              <a:solidFill>
                <a:srgbClr val="4BACC6">
                  <a:lumMod val="75000"/>
                </a:srgbClr>
              </a:solidFill>
              <a:prstDash val="solid"/>
            </a:ln>
            <a:effectLst/>
          </p:spPr>
          <p:txBody>
            <a:bodyPr rtlCol="0" anchor="ctr"/>
            <a:lstStyle/>
            <a:p>
              <a:pPr algn="ctr" defTabSz="576026">
                <a:buClrTx/>
                <a:defRPr/>
              </a:pPr>
              <a:endParaRPr lang="en-US" sz="2400" kern="1200">
                <a:solidFill>
                  <a:prstClr val="white"/>
                </a:solidFill>
                <a:latin typeface="+mn-lt"/>
                <a:ea typeface="+mn-ea"/>
                <a:cs typeface="Arial" panose="020B0604020202020204" pitchFamily="34" charset="0"/>
              </a:endParaRPr>
            </a:p>
          </p:txBody>
        </p:sp>
        <p:sp>
          <p:nvSpPr>
            <p:cNvPr id="4" name="Rectangle 3">
              <a:extLst>
                <a:ext uri="{FF2B5EF4-FFF2-40B4-BE49-F238E27FC236}">
                  <a16:creationId xmlns:a16="http://schemas.microsoft.com/office/drawing/2014/main" id="{F3C133E4-1FEA-75B0-ACCB-E987BB13ACBE}"/>
                </a:ext>
              </a:extLst>
            </p:cNvPr>
            <p:cNvSpPr/>
            <p:nvPr/>
          </p:nvSpPr>
          <p:spPr>
            <a:xfrm>
              <a:off x="10669882" y="2803274"/>
              <a:ext cx="4191000" cy="1273426"/>
            </a:xfrm>
            <a:prstGeom prst="rect">
              <a:avLst/>
            </a:prstGeom>
            <a:solidFill>
              <a:sysClr val="window" lastClr="FFFFFF"/>
            </a:solidFill>
            <a:ln w="25400" cap="flat" cmpd="sng" algn="ctr">
              <a:solidFill>
                <a:srgbClr val="1F497D">
                  <a:lumMod val="50000"/>
                </a:srgbClr>
              </a:solidFill>
              <a:prstDash val="solid"/>
            </a:ln>
            <a:effectLst/>
          </p:spPr>
          <p:txBody>
            <a:bodyPr rtlCol="0" anchor="ctr"/>
            <a:lstStyle/>
            <a:p>
              <a:pPr algn="ctr" defTabSz="576026">
                <a:buClrTx/>
                <a:defRPr/>
              </a:pPr>
              <a:r>
                <a:rPr lang="en-US" sz="2400" kern="1200" dirty="0" err="1">
                  <a:solidFill>
                    <a:prstClr val="black"/>
                  </a:solidFill>
                  <a:latin typeface="+mn-lt"/>
                  <a:ea typeface="+mn-ea"/>
                  <a:cs typeface="Arial" panose="020B0604020202020204" pitchFamily="34" charset="0"/>
                </a:rPr>
                <a:t>học</a:t>
              </a:r>
              <a:r>
                <a:rPr lang="en-US" sz="2400" kern="1200" dirty="0">
                  <a:solidFill>
                    <a:prstClr val="black"/>
                  </a:solidFill>
                  <a:latin typeface="+mn-lt"/>
                  <a:ea typeface="+mn-ea"/>
                  <a:cs typeface="Arial" panose="020B0604020202020204" pitchFamily="34" charset="0"/>
                </a:rPr>
                <a:t> </a:t>
              </a:r>
              <a:r>
                <a:rPr lang="en-US" sz="2400" kern="1200" dirty="0" err="1">
                  <a:solidFill>
                    <a:prstClr val="black"/>
                  </a:solidFill>
                  <a:latin typeface="+mn-lt"/>
                  <a:ea typeface="+mn-ea"/>
                  <a:cs typeface="Arial" panose="020B0604020202020204" pitchFamily="34" charset="0"/>
                </a:rPr>
                <a:t>sinh</a:t>
              </a:r>
              <a:endParaRPr lang="en-US" sz="2400" kern="1200" dirty="0">
                <a:solidFill>
                  <a:prstClr val="black"/>
                </a:solidFill>
                <a:latin typeface="+mn-lt"/>
                <a:ea typeface="+mn-ea"/>
                <a:cs typeface="Arial" panose="020B0604020202020204" pitchFamily="34" charset="0"/>
              </a:endParaRPr>
            </a:p>
          </p:txBody>
        </p:sp>
      </p:grpSp>
      <p:grpSp>
        <p:nvGrpSpPr>
          <p:cNvPr id="5" name="Group 4">
            <a:extLst>
              <a:ext uri="{FF2B5EF4-FFF2-40B4-BE49-F238E27FC236}">
                <a16:creationId xmlns:a16="http://schemas.microsoft.com/office/drawing/2014/main" id="{0FA6328D-3470-0EBB-C8A8-2A74FB0AB081}"/>
              </a:ext>
            </a:extLst>
          </p:cNvPr>
          <p:cNvGrpSpPr/>
          <p:nvPr/>
        </p:nvGrpSpPr>
        <p:grpSpPr>
          <a:xfrm>
            <a:off x="8315949" y="2359264"/>
            <a:ext cx="2785261" cy="1180102"/>
            <a:chOff x="10439400" y="2639894"/>
            <a:chExt cx="4421482" cy="1436806"/>
          </a:xfrm>
        </p:grpSpPr>
        <p:sp>
          <p:nvSpPr>
            <p:cNvPr id="6" name="Rectangle 5">
              <a:extLst>
                <a:ext uri="{FF2B5EF4-FFF2-40B4-BE49-F238E27FC236}">
                  <a16:creationId xmlns:a16="http://schemas.microsoft.com/office/drawing/2014/main" id="{4DEB5730-A8EC-1CF5-CAAF-FACAB0F63A68}"/>
                </a:ext>
              </a:extLst>
            </p:cNvPr>
            <p:cNvSpPr/>
            <p:nvPr/>
          </p:nvSpPr>
          <p:spPr>
            <a:xfrm>
              <a:off x="10439400" y="2639894"/>
              <a:ext cx="4191000" cy="1273426"/>
            </a:xfrm>
            <a:prstGeom prst="rect">
              <a:avLst/>
            </a:prstGeom>
            <a:solidFill>
              <a:srgbClr val="4BACC6">
                <a:lumMod val="40000"/>
                <a:lumOff val="60000"/>
              </a:srgbClr>
            </a:solidFill>
            <a:ln w="25400" cap="flat" cmpd="sng" algn="ctr">
              <a:solidFill>
                <a:srgbClr val="4BACC6">
                  <a:lumMod val="75000"/>
                </a:srgbClr>
              </a:solidFill>
              <a:prstDash val="solid"/>
            </a:ln>
            <a:effectLst/>
          </p:spPr>
          <p:txBody>
            <a:bodyPr rtlCol="0" anchor="ctr"/>
            <a:lstStyle/>
            <a:p>
              <a:pPr algn="ctr" defTabSz="576026">
                <a:buClrTx/>
                <a:defRPr/>
              </a:pPr>
              <a:endParaRPr lang="en-US" sz="2400" kern="1200">
                <a:solidFill>
                  <a:prstClr val="white"/>
                </a:solidFill>
                <a:latin typeface="+mn-lt"/>
                <a:ea typeface="+mn-ea"/>
                <a:cs typeface="Arial" panose="020B0604020202020204" pitchFamily="34" charset="0"/>
              </a:endParaRPr>
            </a:p>
          </p:txBody>
        </p:sp>
        <p:sp>
          <p:nvSpPr>
            <p:cNvPr id="7" name="Rectangle 6">
              <a:extLst>
                <a:ext uri="{FF2B5EF4-FFF2-40B4-BE49-F238E27FC236}">
                  <a16:creationId xmlns:a16="http://schemas.microsoft.com/office/drawing/2014/main" id="{361BC360-24C7-6135-C7FF-735B1C2E220A}"/>
                </a:ext>
              </a:extLst>
            </p:cNvPr>
            <p:cNvSpPr/>
            <p:nvPr/>
          </p:nvSpPr>
          <p:spPr>
            <a:xfrm>
              <a:off x="10669882" y="2803274"/>
              <a:ext cx="4191000" cy="1273426"/>
            </a:xfrm>
            <a:prstGeom prst="rect">
              <a:avLst/>
            </a:prstGeom>
            <a:solidFill>
              <a:sysClr val="window" lastClr="FFFFFF"/>
            </a:solidFill>
            <a:ln w="25400" cap="flat" cmpd="sng" algn="ctr">
              <a:solidFill>
                <a:srgbClr val="1F497D">
                  <a:lumMod val="50000"/>
                </a:srgbClr>
              </a:solidFill>
              <a:prstDash val="solid"/>
            </a:ln>
            <a:effectLst/>
          </p:spPr>
          <p:txBody>
            <a:bodyPr rtlCol="0" anchor="ctr"/>
            <a:lstStyle/>
            <a:p>
              <a:pPr algn="ctr" defTabSz="576026">
                <a:buClrTx/>
                <a:defRPr/>
              </a:pPr>
              <a:r>
                <a:rPr lang="en-US" sz="2400" kern="1200">
                  <a:solidFill>
                    <a:prstClr val="black"/>
                  </a:solidFill>
                  <a:latin typeface="+mn-lt"/>
                  <a:ea typeface="+mn-ea"/>
                  <a:cs typeface="Arial" panose="020B0604020202020204" pitchFamily="34" charset="0"/>
                </a:rPr>
                <a:t>sinh viên</a:t>
              </a:r>
            </a:p>
          </p:txBody>
        </p:sp>
      </p:grpSp>
      <p:grpSp>
        <p:nvGrpSpPr>
          <p:cNvPr id="8" name="Group 7">
            <a:extLst>
              <a:ext uri="{FF2B5EF4-FFF2-40B4-BE49-F238E27FC236}">
                <a16:creationId xmlns:a16="http://schemas.microsoft.com/office/drawing/2014/main" id="{5970FEE4-218C-5333-7CD6-2018AFE1CF05}"/>
              </a:ext>
            </a:extLst>
          </p:cNvPr>
          <p:cNvGrpSpPr/>
          <p:nvPr/>
        </p:nvGrpSpPr>
        <p:grpSpPr>
          <a:xfrm>
            <a:off x="5261024" y="3812890"/>
            <a:ext cx="2785261" cy="1188185"/>
            <a:chOff x="10439400" y="2639894"/>
            <a:chExt cx="4421482" cy="1436806"/>
          </a:xfrm>
        </p:grpSpPr>
        <p:sp>
          <p:nvSpPr>
            <p:cNvPr id="9" name="Rectangle 8">
              <a:extLst>
                <a:ext uri="{FF2B5EF4-FFF2-40B4-BE49-F238E27FC236}">
                  <a16:creationId xmlns:a16="http://schemas.microsoft.com/office/drawing/2014/main" id="{8541CA7D-9C58-5ACA-F90A-FDADB6C7D36E}"/>
                </a:ext>
              </a:extLst>
            </p:cNvPr>
            <p:cNvSpPr/>
            <p:nvPr/>
          </p:nvSpPr>
          <p:spPr>
            <a:xfrm>
              <a:off x="10439400" y="2639894"/>
              <a:ext cx="4191000" cy="1273426"/>
            </a:xfrm>
            <a:prstGeom prst="rect">
              <a:avLst/>
            </a:prstGeom>
            <a:solidFill>
              <a:srgbClr val="4BACC6">
                <a:lumMod val="40000"/>
                <a:lumOff val="60000"/>
              </a:srgbClr>
            </a:solidFill>
            <a:ln w="25400" cap="flat" cmpd="sng" algn="ctr">
              <a:solidFill>
                <a:srgbClr val="4BACC6">
                  <a:lumMod val="75000"/>
                </a:srgbClr>
              </a:solidFill>
              <a:prstDash val="solid"/>
            </a:ln>
            <a:effectLst/>
          </p:spPr>
          <p:txBody>
            <a:bodyPr rtlCol="0" anchor="ctr"/>
            <a:lstStyle/>
            <a:p>
              <a:pPr algn="ctr" defTabSz="576026">
                <a:buClrTx/>
                <a:defRPr/>
              </a:pPr>
              <a:endParaRPr lang="en-US" sz="2400" kern="1200">
                <a:solidFill>
                  <a:prstClr val="white"/>
                </a:solidFill>
                <a:latin typeface="+mn-lt"/>
                <a:ea typeface="+mn-ea"/>
                <a:cs typeface="Arial" panose="020B0604020202020204" pitchFamily="34" charset="0"/>
              </a:endParaRPr>
            </a:p>
          </p:txBody>
        </p:sp>
        <p:sp>
          <p:nvSpPr>
            <p:cNvPr id="10" name="Rectangle 9">
              <a:extLst>
                <a:ext uri="{FF2B5EF4-FFF2-40B4-BE49-F238E27FC236}">
                  <a16:creationId xmlns:a16="http://schemas.microsoft.com/office/drawing/2014/main" id="{ACB18983-A9EF-9565-961B-D2F422399C6A}"/>
                </a:ext>
              </a:extLst>
            </p:cNvPr>
            <p:cNvSpPr/>
            <p:nvPr/>
          </p:nvSpPr>
          <p:spPr>
            <a:xfrm>
              <a:off x="10669882" y="2803274"/>
              <a:ext cx="4191000" cy="1273426"/>
            </a:xfrm>
            <a:prstGeom prst="rect">
              <a:avLst/>
            </a:prstGeom>
            <a:solidFill>
              <a:sysClr val="window" lastClr="FFFFFF"/>
            </a:solidFill>
            <a:ln w="25400" cap="flat" cmpd="sng" algn="ctr">
              <a:solidFill>
                <a:srgbClr val="1F497D">
                  <a:lumMod val="50000"/>
                </a:srgbClr>
              </a:solidFill>
              <a:prstDash val="solid"/>
            </a:ln>
            <a:effectLst/>
          </p:spPr>
          <p:txBody>
            <a:bodyPr rtlCol="0" anchor="ctr"/>
            <a:lstStyle/>
            <a:p>
              <a:pPr algn="ctr" defTabSz="576026">
                <a:buClrTx/>
                <a:defRPr/>
              </a:pPr>
              <a:r>
                <a:rPr lang="en-US" sz="2400" kern="1200">
                  <a:solidFill>
                    <a:prstClr val="black"/>
                  </a:solidFill>
                  <a:latin typeface="+mn-lt"/>
                  <a:ea typeface="+mn-ea"/>
                  <a:cs typeface="Arial" panose="020B0604020202020204" pitchFamily="34" charset="0"/>
                </a:rPr>
                <a:t>học viên</a:t>
              </a:r>
            </a:p>
          </p:txBody>
        </p:sp>
      </p:grpSp>
      <p:grpSp>
        <p:nvGrpSpPr>
          <p:cNvPr id="11" name="Group 10">
            <a:extLst>
              <a:ext uri="{FF2B5EF4-FFF2-40B4-BE49-F238E27FC236}">
                <a16:creationId xmlns:a16="http://schemas.microsoft.com/office/drawing/2014/main" id="{D35F2FBF-E021-22A1-031F-C4FEDD83DC33}"/>
              </a:ext>
            </a:extLst>
          </p:cNvPr>
          <p:cNvGrpSpPr/>
          <p:nvPr/>
        </p:nvGrpSpPr>
        <p:grpSpPr>
          <a:xfrm>
            <a:off x="8315949" y="3812891"/>
            <a:ext cx="2785261" cy="1188183"/>
            <a:chOff x="10439400" y="2639894"/>
            <a:chExt cx="4421482" cy="1436806"/>
          </a:xfrm>
        </p:grpSpPr>
        <p:sp>
          <p:nvSpPr>
            <p:cNvPr id="12" name="Rectangle 11">
              <a:extLst>
                <a:ext uri="{FF2B5EF4-FFF2-40B4-BE49-F238E27FC236}">
                  <a16:creationId xmlns:a16="http://schemas.microsoft.com/office/drawing/2014/main" id="{36A28EE7-386A-2682-CD97-6DE430BB95A4}"/>
                </a:ext>
              </a:extLst>
            </p:cNvPr>
            <p:cNvSpPr/>
            <p:nvPr/>
          </p:nvSpPr>
          <p:spPr>
            <a:xfrm>
              <a:off x="10439400" y="2639894"/>
              <a:ext cx="4191000" cy="1273426"/>
            </a:xfrm>
            <a:prstGeom prst="rect">
              <a:avLst/>
            </a:prstGeom>
            <a:solidFill>
              <a:srgbClr val="4BACC6">
                <a:lumMod val="40000"/>
                <a:lumOff val="60000"/>
              </a:srgbClr>
            </a:solidFill>
            <a:ln w="25400" cap="flat" cmpd="sng" algn="ctr">
              <a:solidFill>
                <a:srgbClr val="4BACC6">
                  <a:lumMod val="75000"/>
                </a:srgbClr>
              </a:solidFill>
              <a:prstDash val="solid"/>
            </a:ln>
            <a:effectLst/>
          </p:spPr>
          <p:txBody>
            <a:bodyPr rtlCol="0" anchor="ctr"/>
            <a:lstStyle/>
            <a:p>
              <a:pPr algn="ctr" defTabSz="576026">
                <a:buClrTx/>
                <a:defRPr/>
              </a:pPr>
              <a:endParaRPr lang="en-US" sz="2400" kern="1200">
                <a:solidFill>
                  <a:prstClr val="white"/>
                </a:solidFill>
                <a:latin typeface="+mn-lt"/>
                <a:ea typeface="+mn-ea"/>
                <a:cs typeface="Arial" panose="020B0604020202020204" pitchFamily="34" charset="0"/>
              </a:endParaRPr>
            </a:p>
          </p:txBody>
        </p:sp>
        <p:sp>
          <p:nvSpPr>
            <p:cNvPr id="13" name="Rectangle 12">
              <a:extLst>
                <a:ext uri="{FF2B5EF4-FFF2-40B4-BE49-F238E27FC236}">
                  <a16:creationId xmlns:a16="http://schemas.microsoft.com/office/drawing/2014/main" id="{F886ADDD-9CF6-23BA-D6CB-EE0F2D2C8574}"/>
                </a:ext>
              </a:extLst>
            </p:cNvPr>
            <p:cNvSpPr/>
            <p:nvPr/>
          </p:nvSpPr>
          <p:spPr>
            <a:xfrm>
              <a:off x="10669882" y="2803274"/>
              <a:ext cx="4191000" cy="1273426"/>
            </a:xfrm>
            <a:prstGeom prst="rect">
              <a:avLst/>
            </a:prstGeom>
            <a:solidFill>
              <a:sysClr val="window" lastClr="FFFFFF"/>
            </a:solidFill>
            <a:ln w="25400" cap="flat" cmpd="sng" algn="ctr">
              <a:solidFill>
                <a:srgbClr val="1F497D">
                  <a:lumMod val="50000"/>
                </a:srgbClr>
              </a:solidFill>
              <a:prstDash val="solid"/>
            </a:ln>
            <a:effectLst/>
          </p:spPr>
          <p:txBody>
            <a:bodyPr rtlCol="0" anchor="ctr"/>
            <a:lstStyle/>
            <a:p>
              <a:pPr algn="ctr" defTabSz="576026">
                <a:buClrTx/>
                <a:defRPr/>
              </a:pPr>
              <a:r>
                <a:rPr lang="en-US" sz="2400" kern="1200" dirty="0" err="1">
                  <a:solidFill>
                    <a:prstClr val="black"/>
                  </a:solidFill>
                  <a:latin typeface="+mn-lt"/>
                  <a:ea typeface="+mn-ea"/>
                  <a:cs typeface="Arial" panose="020B0604020202020204" pitchFamily="34" charset="0"/>
                </a:rPr>
                <a:t>đệ</a:t>
              </a:r>
              <a:r>
                <a:rPr lang="en-US" sz="2400" kern="1200" dirty="0">
                  <a:solidFill>
                    <a:prstClr val="black"/>
                  </a:solidFill>
                  <a:latin typeface="+mn-lt"/>
                  <a:ea typeface="+mn-ea"/>
                  <a:cs typeface="Arial" panose="020B0604020202020204" pitchFamily="34" charset="0"/>
                </a:rPr>
                <a:t> </a:t>
              </a:r>
              <a:r>
                <a:rPr lang="en-US" sz="2400" kern="1200" dirty="0" err="1">
                  <a:solidFill>
                    <a:prstClr val="black"/>
                  </a:solidFill>
                  <a:latin typeface="+mn-lt"/>
                  <a:ea typeface="+mn-ea"/>
                  <a:cs typeface="Arial" panose="020B0604020202020204" pitchFamily="34" charset="0"/>
                </a:rPr>
                <a:t>tử</a:t>
              </a:r>
              <a:endParaRPr lang="en-US" sz="2400" kern="1200" dirty="0">
                <a:solidFill>
                  <a:prstClr val="black"/>
                </a:solidFill>
                <a:latin typeface="+mn-lt"/>
                <a:ea typeface="+mn-ea"/>
                <a:cs typeface="Arial" panose="020B0604020202020204" pitchFamily="34" charset="0"/>
              </a:endParaRPr>
            </a:p>
          </p:txBody>
        </p:sp>
      </p:grpSp>
      <p:grpSp>
        <p:nvGrpSpPr>
          <p:cNvPr id="18" name="Group 17">
            <a:extLst>
              <a:ext uri="{FF2B5EF4-FFF2-40B4-BE49-F238E27FC236}">
                <a16:creationId xmlns:a16="http://schemas.microsoft.com/office/drawing/2014/main" id="{DAFA97DD-AEC4-9427-12DB-273E91DA8E80}"/>
              </a:ext>
            </a:extLst>
          </p:cNvPr>
          <p:cNvGrpSpPr/>
          <p:nvPr/>
        </p:nvGrpSpPr>
        <p:grpSpPr>
          <a:xfrm>
            <a:off x="904390" y="1823067"/>
            <a:ext cx="3128974" cy="1193343"/>
            <a:chOff x="775176" y="1020825"/>
            <a:chExt cx="2483556" cy="947190"/>
          </a:xfrm>
        </p:grpSpPr>
        <p:sp>
          <p:nvSpPr>
            <p:cNvPr id="19" name="Rectangle: Rounded Corners 26">
              <a:extLst>
                <a:ext uri="{FF2B5EF4-FFF2-40B4-BE49-F238E27FC236}">
                  <a16:creationId xmlns:a16="http://schemas.microsoft.com/office/drawing/2014/main" id="{B68F1798-A35C-D344-E9EA-2FC345848B53}"/>
                </a:ext>
              </a:extLst>
            </p:cNvPr>
            <p:cNvSpPr/>
            <p:nvPr/>
          </p:nvSpPr>
          <p:spPr>
            <a:xfrm>
              <a:off x="775176" y="1230917"/>
              <a:ext cx="2483556" cy="737098"/>
            </a:xfrm>
            <a:prstGeom prst="roundRect">
              <a:avLst/>
            </a:prstGeom>
            <a:solidFill>
              <a:schemeClr val="accent4">
                <a:lumMod val="40000"/>
                <a:lumOff val="60000"/>
              </a:schemeClr>
            </a:solidFill>
            <a:ln w="9525" cap="flat" cmpd="sng" algn="ctr">
              <a:solidFill>
                <a:schemeClr val="accent2">
                  <a:lumMod val="50000"/>
                </a:schemeClr>
              </a:solidFill>
              <a:prstDash val="solid"/>
            </a:ln>
            <a:effectLst>
              <a:outerShdw blurRad="40000" dist="20000" dir="5400000" rotWithShape="0">
                <a:srgbClr val="000000">
                  <a:alpha val="38000"/>
                </a:srgbClr>
              </a:outerShdw>
            </a:effectLst>
          </p:spPr>
          <p:txBody>
            <a:bodyPr rtlCol="0" anchor="ctr"/>
            <a:lstStyle/>
            <a:p>
              <a:pPr algn="ctr" defTabSz="576026">
                <a:buClrTx/>
                <a:defRPr/>
              </a:pPr>
              <a:r>
                <a:rPr lang="en-US" sz="2400" b="1" kern="1200" dirty="0" err="1">
                  <a:solidFill>
                    <a:srgbClr val="C00000"/>
                  </a:solidFill>
                  <a:latin typeface="+mn-lt"/>
                  <a:ea typeface="Calibri" panose="020F0502020204030204" pitchFamily="34" charset="0"/>
                  <a:cs typeface="Arial" panose="020B0604020202020204" pitchFamily="34" charset="0"/>
                </a:rPr>
                <a:t>Học</a:t>
              </a:r>
              <a:r>
                <a:rPr lang="en-US" sz="2400" b="1" kern="1200" dirty="0">
                  <a:solidFill>
                    <a:srgbClr val="C00000"/>
                  </a:solidFill>
                  <a:latin typeface="+mn-lt"/>
                  <a:ea typeface="Calibri" panose="020F0502020204030204" pitchFamily="34" charset="0"/>
                  <a:cs typeface="Arial" panose="020B0604020202020204" pitchFamily="34" charset="0"/>
                </a:rPr>
                <a:t> </a:t>
              </a:r>
              <a:r>
                <a:rPr lang="en-US" sz="2400" b="1" kern="1200" dirty="0" err="1">
                  <a:solidFill>
                    <a:srgbClr val="C00000"/>
                  </a:solidFill>
                  <a:latin typeface="+mn-lt"/>
                  <a:ea typeface="Calibri" panose="020F0502020204030204" pitchFamily="34" charset="0"/>
                  <a:cs typeface="Arial" panose="020B0604020202020204" pitchFamily="34" charset="0"/>
                </a:rPr>
                <a:t>trò</a:t>
              </a:r>
              <a:endParaRPr lang="vi-VN" sz="2400" b="1" kern="1200" dirty="0">
                <a:solidFill>
                  <a:srgbClr val="C00000"/>
                </a:solidFill>
                <a:latin typeface="+mn-lt"/>
                <a:ea typeface="Calibri" panose="020F0502020204030204" pitchFamily="34" charset="0"/>
                <a:cs typeface="Arial" panose="020B0604020202020204" pitchFamily="34" charset="0"/>
              </a:endParaRPr>
            </a:p>
          </p:txBody>
        </p:sp>
        <p:pic>
          <p:nvPicPr>
            <p:cNvPr id="20" name="Picture 9">
              <a:extLst>
                <a:ext uri="{FF2B5EF4-FFF2-40B4-BE49-F238E27FC236}">
                  <a16:creationId xmlns:a16="http://schemas.microsoft.com/office/drawing/2014/main" id="{8FEF5D4D-20AA-8499-D600-DD1DAE0DF027}"/>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77288" y="1020825"/>
              <a:ext cx="279332" cy="381187"/>
            </a:xfrm>
            <a:prstGeom prst="rect">
              <a:avLst/>
            </a:prstGeom>
          </p:spPr>
        </p:pic>
      </p:grpSp>
      <p:grpSp>
        <p:nvGrpSpPr>
          <p:cNvPr id="21" name="Group 20">
            <a:extLst>
              <a:ext uri="{FF2B5EF4-FFF2-40B4-BE49-F238E27FC236}">
                <a16:creationId xmlns:a16="http://schemas.microsoft.com/office/drawing/2014/main" id="{08A8B0C8-BB34-A0ED-7D37-992B8CA885ED}"/>
              </a:ext>
            </a:extLst>
          </p:cNvPr>
          <p:cNvGrpSpPr/>
          <p:nvPr/>
        </p:nvGrpSpPr>
        <p:grpSpPr>
          <a:xfrm>
            <a:off x="6923318" y="5273680"/>
            <a:ext cx="2785261" cy="1188185"/>
            <a:chOff x="10439400" y="2639894"/>
            <a:chExt cx="4421482" cy="1436806"/>
          </a:xfrm>
        </p:grpSpPr>
        <p:sp>
          <p:nvSpPr>
            <p:cNvPr id="22" name="Rectangle 21">
              <a:extLst>
                <a:ext uri="{FF2B5EF4-FFF2-40B4-BE49-F238E27FC236}">
                  <a16:creationId xmlns:a16="http://schemas.microsoft.com/office/drawing/2014/main" id="{654ADA22-A2E8-0E6E-7EB4-A9512781D844}"/>
                </a:ext>
              </a:extLst>
            </p:cNvPr>
            <p:cNvSpPr/>
            <p:nvPr/>
          </p:nvSpPr>
          <p:spPr>
            <a:xfrm>
              <a:off x="10439400" y="2639894"/>
              <a:ext cx="4191000" cy="1273426"/>
            </a:xfrm>
            <a:prstGeom prst="rect">
              <a:avLst/>
            </a:prstGeom>
            <a:solidFill>
              <a:srgbClr val="4BACC6">
                <a:lumMod val="40000"/>
                <a:lumOff val="60000"/>
              </a:srgbClr>
            </a:solidFill>
            <a:ln w="25400" cap="flat" cmpd="sng" algn="ctr">
              <a:solidFill>
                <a:srgbClr val="4BACC6">
                  <a:lumMod val="75000"/>
                </a:srgbClr>
              </a:solidFill>
              <a:prstDash val="solid"/>
            </a:ln>
            <a:effectLst/>
          </p:spPr>
          <p:txBody>
            <a:bodyPr rtlCol="0" anchor="ctr"/>
            <a:lstStyle/>
            <a:p>
              <a:pPr algn="ctr" defTabSz="576026">
                <a:buClrTx/>
                <a:defRPr/>
              </a:pPr>
              <a:endParaRPr lang="en-US" sz="2400" kern="1200">
                <a:solidFill>
                  <a:prstClr val="white"/>
                </a:solidFill>
                <a:latin typeface="+mn-lt"/>
                <a:ea typeface="+mn-ea"/>
                <a:cs typeface="Arial" panose="020B0604020202020204" pitchFamily="34" charset="0"/>
              </a:endParaRPr>
            </a:p>
          </p:txBody>
        </p:sp>
        <p:sp>
          <p:nvSpPr>
            <p:cNvPr id="23" name="Rectangle 22">
              <a:extLst>
                <a:ext uri="{FF2B5EF4-FFF2-40B4-BE49-F238E27FC236}">
                  <a16:creationId xmlns:a16="http://schemas.microsoft.com/office/drawing/2014/main" id="{A3A8A68A-E8E7-287A-4EB7-61DABEA7FD8E}"/>
                </a:ext>
              </a:extLst>
            </p:cNvPr>
            <p:cNvSpPr/>
            <p:nvPr/>
          </p:nvSpPr>
          <p:spPr>
            <a:xfrm>
              <a:off x="10669882" y="2803274"/>
              <a:ext cx="4191000" cy="1273426"/>
            </a:xfrm>
            <a:prstGeom prst="rect">
              <a:avLst/>
            </a:prstGeom>
            <a:solidFill>
              <a:sysClr val="window" lastClr="FFFFFF"/>
            </a:solidFill>
            <a:ln w="25400" cap="flat" cmpd="sng" algn="ctr">
              <a:solidFill>
                <a:srgbClr val="1F497D">
                  <a:lumMod val="50000"/>
                </a:srgbClr>
              </a:solidFill>
              <a:prstDash val="solid"/>
            </a:ln>
            <a:effectLst/>
          </p:spPr>
          <p:txBody>
            <a:bodyPr rtlCol="0" anchor="ctr"/>
            <a:lstStyle/>
            <a:p>
              <a:pPr algn="ctr" defTabSz="576026">
                <a:buClrTx/>
                <a:defRPr/>
              </a:pPr>
              <a:r>
                <a:rPr lang="en-US" sz="2400" kern="1200">
                  <a:solidFill>
                    <a:prstClr val="black"/>
                  </a:solidFill>
                  <a:latin typeface="+mn-lt"/>
                  <a:ea typeface="+mn-ea"/>
                  <a:cs typeface="Arial" panose="020B0604020202020204" pitchFamily="34" charset="0"/>
                </a:rPr>
                <a:t>môn đồ</a:t>
              </a:r>
            </a:p>
          </p:txBody>
        </p:sp>
      </p:grpSp>
      <p:sp>
        <p:nvSpPr>
          <p:cNvPr id="24" name="Freeform 4">
            <a:extLst>
              <a:ext uri="{FF2B5EF4-FFF2-40B4-BE49-F238E27FC236}">
                <a16:creationId xmlns:a16="http://schemas.microsoft.com/office/drawing/2014/main" id="{1EA7C438-A68F-428C-B71E-73CA3F92D599}"/>
              </a:ext>
            </a:extLst>
          </p:cNvPr>
          <p:cNvSpPr/>
          <p:nvPr/>
        </p:nvSpPr>
        <p:spPr>
          <a:xfrm>
            <a:off x="1065255" y="3249857"/>
            <a:ext cx="2807244" cy="3428695"/>
          </a:xfrm>
          <a:custGeom>
            <a:avLst/>
            <a:gdLst/>
            <a:ahLst/>
            <a:cxnLst/>
            <a:rect l="l" t="t" r="r" b="b"/>
            <a:pathLst>
              <a:path w="7335575" h="8959481">
                <a:moveTo>
                  <a:pt x="0" y="0"/>
                </a:moveTo>
                <a:lnTo>
                  <a:pt x="7335575" y="0"/>
                </a:lnTo>
                <a:lnTo>
                  <a:pt x="7335575" y="8959481"/>
                </a:lnTo>
                <a:lnTo>
                  <a:pt x="0" y="8959481"/>
                </a:lnTo>
                <a:lnTo>
                  <a:pt x="0" y="0"/>
                </a:lnTo>
                <a:close/>
              </a:path>
            </a:pathLst>
          </a:custGeom>
          <a:blipFill>
            <a:blip r:embed="rId5"/>
            <a:stretch>
              <a:fillRect/>
            </a:stretch>
          </a:blipFill>
        </p:spPr>
      </p:sp>
      <p:sp>
        <p:nvSpPr>
          <p:cNvPr id="25" name="Rounded Rectangle 34">
            <a:extLst>
              <a:ext uri="{FF2B5EF4-FFF2-40B4-BE49-F238E27FC236}">
                <a16:creationId xmlns:a16="http://schemas.microsoft.com/office/drawing/2014/main" id="{CA88129B-9137-5AB5-B55C-39BC78AC470D}"/>
              </a:ext>
            </a:extLst>
          </p:cNvPr>
          <p:cNvSpPr/>
          <p:nvPr/>
        </p:nvSpPr>
        <p:spPr>
          <a:xfrm>
            <a:off x="4656027" y="1114906"/>
            <a:ext cx="2879946" cy="766360"/>
          </a:xfrm>
          <a:prstGeom prst="roundRect">
            <a:avLst/>
          </a:prstGeom>
          <a:solidFill>
            <a:schemeClr val="accent2">
              <a:lumMod val="60000"/>
              <a:lumOff val="4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defTabSz="576026">
              <a:buClrTx/>
              <a:defRPr/>
            </a:pPr>
            <a:r>
              <a:rPr lang="en-US" sz="2400" b="1" kern="1200" dirty="0">
                <a:solidFill>
                  <a:schemeClr val="tx1"/>
                </a:solidFill>
                <a:latin typeface="+mj-lt"/>
                <a:cs typeface="Arial" panose="020B0604020202020204" pitchFamily="34" charset="0"/>
              </a:rPr>
              <a:t>CÂU TRẢ LỜI</a:t>
            </a:r>
          </a:p>
        </p:txBody>
      </p:sp>
    </p:spTree>
    <p:extLst>
      <p:ext uri="{BB962C8B-B14F-4D97-AF65-F5344CB8AC3E}">
        <p14:creationId xmlns:p14="http://schemas.microsoft.com/office/powerpoint/2010/main" val="60904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B875846-5E63-7CD3-4B9F-91AD09DE37DB}"/>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56660D26-9700-8823-75F8-1EF60B0DAECB}"/>
              </a:ext>
            </a:extLst>
          </p:cNvPr>
          <p:cNvGrpSpPr/>
          <p:nvPr/>
        </p:nvGrpSpPr>
        <p:grpSpPr>
          <a:xfrm>
            <a:off x="1236290" y="1999989"/>
            <a:ext cx="3128974" cy="1199012"/>
            <a:chOff x="775176" y="1020825"/>
            <a:chExt cx="2483556" cy="951690"/>
          </a:xfrm>
        </p:grpSpPr>
        <p:sp>
          <p:nvSpPr>
            <p:cNvPr id="6" name="Rectangle: Rounded Corners 26">
              <a:extLst>
                <a:ext uri="{FF2B5EF4-FFF2-40B4-BE49-F238E27FC236}">
                  <a16:creationId xmlns:a16="http://schemas.microsoft.com/office/drawing/2014/main" id="{E433A1F6-9985-E43D-B0F9-0AA649651E4E}"/>
                </a:ext>
              </a:extLst>
            </p:cNvPr>
            <p:cNvSpPr/>
            <p:nvPr/>
          </p:nvSpPr>
          <p:spPr>
            <a:xfrm>
              <a:off x="775176" y="1230917"/>
              <a:ext cx="2483556" cy="741598"/>
            </a:xfrm>
            <a:prstGeom prst="roundRect">
              <a:avLst/>
            </a:prstGeom>
            <a:solidFill>
              <a:schemeClr val="accent4">
                <a:lumMod val="40000"/>
                <a:lumOff val="60000"/>
              </a:schemeClr>
            </a:solidFill>
            <a:ln w="9525" cap="flat" cmpd="sng" algn="ctr">
              <a:solidFill>
                <a:schemeClr val="accent2">
                  <a:lumMod val="50000"/>
                </a:schemeClr>
              </a:solidFill>
              <a:prstDash val="solid"/>
            </a:ln>
            <a:effectLst>
              <a:outerShdw blurRad="40000" dist="20000" dir="5400000" rotWithShape="0">
                <a:srgbClr val="000000">
                  <a:alpha val="38000"/>
                </a:srgbClr>
              </a:outerShdw>
            </a:effectLst>
          </p:spPr>
          <p:txBody>
            <a:bodyPr rtlCol="0" anchor="ctr"/>
            <a:lstStyle/>
            <a:p>
              <a:pPr algn="ctr" defTabSz="576026">
                <a:buClrTx/>
                <a:defRPr/>
              </a:pPr>
              <a:r>
                <a:rPr lang="en-US" sz="2400" b="1" kern="1200" dirty="0" err="1">
                  <a:solidFill>
                    <a:srgbClr val="C00000"/>
                  </a:solidFill>
                  <a:latin typeface="+mn-lt"/>
                  <a:ea typeface="Calibri" panose="020F0502020204030204" pitchFamily="34" charset="0"/>
                  <a:cs typeface="Arial" panose="020B0604020202020204" pitchFamily="34" charset="0"/>
                </a:rPr>
                <a:t>Siêng</a:t>
              </a:r>
              <a:r>
                <a:rPr lang="en-US" sz="2400" b="1" kern="1200" dirty="0">
                  <a:solidFill>
                    <a:srgbClr val="C00000"/>
                  </a:solidFill>
                  <a:latin typeface="+mn-lt"/>
                  <a:ea typeface="Calibri" panose="020F0502020204030204" pitchFamily="34" charset="0"/>
                  <a:cs typeface="Arial" panose="020B0604020202020204" pitchFamily="34" charset="0"/>
                </a:rPr>
                <a:t> </a:t>
              </a:r>
              <a:r>
                <a:rPr lang="en-US" sz="2400" b="1" kern="1200" dirty="0" err="1">
                  <a:solidFill>
                    <a:srgbClr val="C00000"/>
                  </a:solidFill>
                  <a:latin typeface="+mn-lt"/>
                  <a:ea typeface="Calibri" panose="020F0502020204030204" pitchFamily="34" charset="0"/>
                  <a:cs typeface="Arial" panose="020B0604020202020204" pitchFamily="34" charset="0"/>
                </a:rPr>
                <a:t>năng</a:t>
              </a:r>
              <a:endParaRPr lang="vi-VN" sz="2400" b="1" kern="1200" dirty="0">
                <a:solidFill>
                  <a:srgbClr val="C00000"/>
                </a:solidFill>
                <a:latin typeface="+mn-lt"/>
                <a:ea typeface="Calibri" panose="020F0502020204030204" pitchFamily="34" charset="0"/>
                <a:cs typeface="Arial" panose="020B0604020202020204" pitchFamily="34" charset="0"/>
              </a:endParaRPr>
            </a:p>
          </p:txBody>
        </p:sp>
        <p:pic>
          <p:nvPicPr>
            <p:cNvPr id="7" name="Picture 9">
              <a:extLst>
                <a:ext uri="{FF2B5EF4-FFF2-40B4-BE49-F238E27FC236}">
                  <a16:creationId xmlns:a16="http://schemas.microsoft.com/office/drawing/2014/main" id="{3B64A388-D8B2-0FBB-A88D-4CA9CA60BF55}"/>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77288" y="1020825"/>
              <a:ext cx="279332" cy="381187"/>
            </a:xfrm>
            <a:prstGeom prst="rect">
              <a:avLst/>
            </a:prstGeom>
          </p:spPr>
        </p:pic>
      </p:grpSp>
      <p:grpSp>
        <p:nvGrpSpPr>
          <p:cNvPr id="8" name="Group 7">
            <a:extLst>
              <a:ext uri="{FF2B5EF4-FFF2-40B4-BE49-F238E27FC236}">
                <a16:creationId xmlns:a16="http://schemas.microsoft.com/office/drawing/2014/main" id="{A6BCBFA9-F1F8-6D26-A2C5-A48C2B3E05AC}"/>
              </a:ext>
            </a:extLst>
          </p:cNvPr>
          <p:cNvGrpSpPr/>
          <p:nvPr/>
        </p:nvGrpSpPr>
        <p:grpSpPr>
          <a:xfrm>
            <a:off x="5374793" y="2719215"/>
            <a:ext cx="2785261" cy="1296195"/>
            <a:chOff x="10439400" y="2639894"/>
            <a:chExt cx="4421482" cy="1436806"/>
          </a:xfrm>
        </p:grpSpPr>
        <p:sp>
          <p:nvSpPr>
            <p:cNvPr id="9" name="Rectangle 8">
              <a:extLst>
                <a:ext uri="{FF2B5EF4-FFF2-40B4-BE49-F238E27FC236}">
                  <a16:creationId xmlns:a16="http://schemas.microsoft.com/office/drawing/2014/main" id="{CA91ABD1-2179-D023-E003-487E7D8594EA}"/>
                </a:ext>
              </a:extLst>
            </p:cNvPr>
            <p:cNvSpPr/>
            <p:nvPr/>
          </p:nvSpPr>
          <p:spPr>
            <a:xfrm>
              <a:off x="10439400" y="2639894"/>
              <a:ext cx="4191000" cy="1273426"/>
            </a:xfrm>
            <a:prstGeom prst="rect">
              <a:avLst/>
            </a:prstGeom>
            <a:solidFill>
              <a:srgbClr val="4BACC6">
                <a:lumMod val="40000"/>
                <a:lumOff val="60000"/>
              </a:srgbClr>
            </a:solidFill>
            <a:ln w="25400" cap="flat" cmpd="sng" algn="ctr">
              <a:solidFill>
                <a:srgbClr val="4BACC6">
                  <a:lumMod val="75000"/>
                </a:srgbClr>
              </a:solidFill>
              <a:prstDash val="solid"/>
            </a:ln>
            <a:effectLst/>
          </p:spPr>
          <p:txBody>
            <a:bodyPr rtlCol="0" anchor="ctr"/>
            <a:lstStyle/>
            <a:p>
              <a:pPr algn="ctr" defTabSz="576026">
                <a:buClrTx/>
                <a:defRPr/>
              </a:pPr>
              <a:endParaRPr lang="en-US" sz="2400" kern="1200">
                <a:solidFill>
                  <a:prstClr val="white"/>
                </a:solidFill>
                <a:latin typeface="+mn-lt"/>
                <a:ea typeface="+mn-ea"/>
                <a:cs typeface="Arial" panose="020B0604020202020204" pitchFamily="34" charset="0"/>
              </a:endParaRPr>
            </a:p>
          </p:txBody>
        </p:sp>
        <p:sp>
          <p:nvSpPr>
            <p:cNvPr id="10" name="Rectangle 9">
              <a:extLst>
                <a:ext uri="{FF2B5EF4-FFF2-40B4-BE49-F238E27FC236}">
                  <a16:creationId xmlns:a16="http://schemas.microsoft.com/office/drawing/2014/main" id="{18AF7C9C-3E57-1009-5556-2A46E14A938C}"/>
                </a:ext>
              </a:extLst>
            </p:cNvPr>
            <p:cNvSpPr/>
            <p:nvPr/>
          </p:nvSpPr>
          <p:spPr>
            <a:xfrm>
              <a:off x="10669882" y="2803274"/>
              <a:ext cx="4191000" cy="1273426"/>
            </a:xfrm>
            <a:prstGeom prst="rect">
              <a:avLst/>
            </a:prstGeom>
            <a:solidFill>
              <a:sysClr val="window" lastClr="FFFFFF"/>
            </a:solidFill>
            <a:ln w="25400" cap="flat" cmpd="sng" algn="ctr">
              <a:solidFill>
                <a:srgbClr val="1F497D">
                  <a:lumMod val="50000"/>
                </a:srgbClr>
              </a:solidFill>
              <a:prstDash val="solid"/>
            </a:ln>
            <a:effectLst/>
          </p:spPr>
          <p:txBody>
            <a:bodyPr rtlCol="0" anchor="ctr"/>
            <a:lstStyle/>
            <a:p>
              <a:pPr algn="ctr" defTabSz="576026">
                <a:buClrTx/>
                <a:defRPr/>
              </a:pPr>
              <a:r>
                <a:rPr lang="en-US" sz="2400" kern="1200">
                  <a:solidFill>
                    <a:prstClr val="black"/>
                  </a:solidFill>
                  <a:latin typeface="+mn-lt"/>
                  <a:ea typeface="+mn-ea"/>
                  <a:cs typeface="Arial" panose="020B0604020202020204" pitchFamily="34" charset="0"/>
                </a:rPr>
                <a:t>Chăm chỉ</a:t>
              </a:r>
            </a:p>
          </p:txBody>
        </p:sp>
      </p:grpSp>
      <p:grpSp>
        <p:nvGrpSpPr>
          <p:cNvPr id="11" name="Group 10">
            <a:extLst>
              <a:ext uri="{FF2B5EF4-FFF2-40B4-BE49-F238E27FC236}">
                <a16:creationId xmlns:a16="http://schemas.microsoft.com/office/drawing/2014/main" id="{3FE3F84A-5963-82EF-8988-297CE126BD10}"/>
              </a:ext>
            </a:extLst>
          </p:cNvPr>
          <p:cNvGrpSpPr/>
          <p:nvPr/>
        </p:nvGrpSpPr>
        <p:grpSpPr>
          <a:xfrm>
            <a:off x="8567334" y="2719216"/>
            <a:ext cx="2785261" cy="1296194"/>
            <a:chOff x="10439400" y="2639894"/>
            <a:chExt cx="4421482" cy="1436806"/>
          </a:xfrm>
        </p:grpSpPr>
        <p:sp>
          <p:nvSpPr>
            <p:cNvPr id="12" name="Rectangle 11">
              <a:extLst>
                <a:ext uri="{FF2B5EF4-FFF2-40B4-BE49-F238E27FC236}">
                  <a16:creationId xmlns:a16="http://schemas.microsoft.com/office/drawing/2014/main" id="{7F656FA0-FC9D-01A4-E12C-E45045BCD0FC}"/>
                </a:ext>
              </a:extLst>
            </p:cNvPr>
            <p:cNvSpPr/>
            <p:nvPr/>
          </p:nvSpPr>
          <p:spPr>
            <a:xfrm>
              <a:off x="10439400" y="2639894"/>
              <a:ext cx="4191000" cy="1273426"/>
            </a:xfrm>
            <a:prstGeom prst="rect">
              <a:avLst/>
            </a:prstGeom>
            <a:solidFill>
              <a:srgbClr val="4BACC6">
                <a:lumMod val="40000"/>
                <a:lumOff val="60000"/>
              </a:srgbClr>
            </a:solidFill>
            <a:ln w="25400" cap="flat" cmpd="sng" algn="ctr">
              <a:solidFill>
                <a:srgbClr val="4BACC6">
                  <a:lumMod val="75000"/>
                </a:srgbClr>
              </a:solidFill>
              <a:prstDash val="solid"/>
            </a:ln>
            <a:effectLst/>
          </p:spPr>
          <p:txBody>
            <a:bodyPr rtlCol="0" anchor="ctr"/>
            <a:lstStyle/>
            <a:p>
              <a:pPr algn="ctr" defTabSz="576026">
                <a:buClrTx/>
                <a:defRPr/>
              </a:pPr>
              <a:endParaRPr lang="en-US" sz="2400" kern="1200">
                <a:solidFill>
                  <a:prstClr val="white"/>
                </a:solidFill>
                <a:latin typeface="+mn-lt"/>
                <a:ea typeface="+mn-ea"/>
                <a:cs typeface="Arial" panose="020B0604020202020204" pitchFamily="34" charset="0"/>
              </a:endParaRPr>
            </a:p>
          </p:txBody>
        </p:sp>
        <p:sp>
          <p:nvSpPr>
            <p:cNvPr id="13" name="Rectangle 12">
              <a:extLst>
                <a:ext uri="{FF2B5EF4-FFF2-40B4-BE49-F238E27FC236}">
                  <a16:creationId xmlns:a16="http://schemas.microsoft.com/office/drawing/2014/main" id="{6F261308-B0EA-0C2A-CE45-DC0A7827CBD7}"/>
                </a:ext>
              </a:extLst>
            </p:cNvPr>
            <p:cNvSpPr/>
            <p:nvPr/>
          </p:nvSpPr>
          <p:spPr>
            <a:xfrm>
              <a:off x="10669882" y="2803274"/>
              <a:ext cx="4191000" cy="1273426"/>
            </a:xfrm>
            <a:prstGeom prst="rect">
              <a:avLst/>
            </a:prstGeom>
            <a:solidFill>
              <a:sysClr val="window" lastClr="FFFFFF"/>
            </a:solidFill>
            <a:ln w="25400" cap="flat" cmpd="sng" algn="ctr">
              <a:solidFill>
                <a:srgbClr val="1F497D">
                  <a:lumMod val="50000"/>
                </a:srgbClr>
              </a:solidFill>
              <a:prstDash val="solid"/>
            </a:ln>
            <a:effectLst/>
          </p:spPr>
          <p:txBody>
            <a:bodyPr rtlCol="0" anchor="ctr"/>
            <a:lstStyle/>
            <a:p>
              <a:pPr algn="ctr" defTabSz="576026">
                <a:buClrTx/>
                <a:defRPr/>
              </a:pPr>
              <a:r>
                <a:rPr lang="en-US" sz="2400" kern="1200">
                  <a:solidFill>
                    <a:prstClr val="black"/>
                  </a:solidFill>
                  <a:latin typeface="+mn-lt"/>
                  <a:ea typeface="+mn-ea"/>
                  <a:cs typeface="Arial" panose="020B0604020202020204" pitchFamily="34" charset="0"/>
                </a:rPr>
                <a:t>Cần cù</a:t>
              </a:r>
            </a:p>
          </p:txBody>
        </p:sp>
      </p:grpSp>
      <p:grpSp>
        <p:nvGrpSpPr>
          <p:cNvPr id="14" name="Group 13">
            <a:extLst>
              <a:ext uri="{FF2B5EF4-FFF2-40B4-BE49-F238E27FC236}">
                <a16:creationId xmlns:a16="http://schemas.microsoft.com/office/drawing/2014/main" id="{D005544F-4215-54F0-3EFC-485ABDB86228}"/>
              </a:ext>
            </a:extLst>
          </p:cNvPr>
          <p:cNvGrpSpPr/>
          <p:nvPr/>
        </p:nvGrpSpPr>
        <p:grpSpPr>
          <a:xfrm>
            <a:off x="7102108" y="4455250"/>
            <a:ext cx="2785262" cy="1296195"/>
            <a:chOff x="10439400" y="2639894"/>
            <a:chExt cx="4421482" cy="1436806"/>
          </a:xfrm>
        </p:grpSpPr>
        <p:sp>
          <p:nvSpPr>
            <p:cNvPr id="15" name="Rectangle 14">
              <a:extLst>
                <a:ext uri="{FF2B5EF4-FFF2-40B4-BE49-F238E27FC236}">
                  <a16:creationId xmlns:a16="http://schemas.microsoft.com/office/drawing/2014/main" id="{F69D8EA6-37EA-0B1B-3544-EB7E46AB3D0D}"/>
                </a:ext>
              </a:extLst>
            </p:cNvPr>
            <p:cNvSpPr/>
            <p:nvPr/>
          </p:nvSpPr>
          <p:spPr>
            <a:xfrm>
              <a:off x="10439400" y="2639894"/>
              <a:ext cx="4191000" cy="1273426"/>
            </a:xfrm>
            <a:prstGeom prst="rect">
              <a:avLst/>
            </a:prstGeom>
            <a:solidFill>
              <a:srgbClr val="4BACC6">
                <a:lumMod val="40000"/>
                <a:lumOff val="60000"/>
              </a:srgbClr>
            </a:solidFill>
            <a:ln w="25400" cap="flat" cmpd="sng" algn="ctr">
              <a:solidFill>
                <a:srgbClr val="4BACC6">
                  <a:lumMod val="75000"/>
                </a:srgbClr>
              </a:solidFill>
              <a:prstDash val="solid"/>
            </a:ln>
            <a:effectLst/>
          </p:spPr>
          <p:txBody>
            <a:bodyPr rtlCol="0" anchor="ctr"/>
            <a:lstStyle/>
            <a:p>
              <a:pPr algn="ctr" defTabSz="576026">
                <a:buClrTx/>
                <a:defRPr/>
              </a:pPr>
              <a:endParaRPr lang="en-US" sz="2400" kern="1200">
                <a:solidFill>
                  <a:prstClr val="white"/>
                </a:solidFill>
                <a:latin typeface="+mn-lt"/>
                <a:ea typeface="+mn-ea"/>
                <a:cs typeface="Arial" panose="020B0604020202020204" pitchFamily="34" charset="0"/>
              </a:endParaRPr>
            </a:p>
          </p:txBody>
        </p:sp>
        <p:sp>
          <p:nvSpPr>
            <p:cNvPr id="16" name="Rectangle 15">
              <a:extLst>
                <a:ext uri="{FF2B5EF4-FFF2-40B4-BE49-F238E27FC236}">
                  <a16:creationId xmlns:a16="http://schemas.microsoft.com/office/drawing/2014/main" id="{84784B25-BBC4-5683-B2C9-C001D6A85263}"/>
                </a:ext>
              </a:extLst>
            </p:cNvPr>
            <p:cNvSpPr/>
            <p:nvPr/>
          </p:nvSpPr>
          <p:spPr>
            <a:xfrm>
              <a:off x="10669882" y="2803274"/>
              <a:ext cx="4191000" cy="1273426"/>
            </a:xfrm>
            <a:prstGeom prst="rect">
              <a:avLst/>
            </a:prstGeom>
            <a:solidFill>
              <a:sysClr val="window" lastClr="FFFFFF"/>
            </a:solidFill>
            <a:ln w="25400" cap="flat" cmpd="sng" algn="ctr">
              <a:solidFill>
                <a:srgbClr val="1F497D">
                  <a:lumMod val="50000"/>
                </a:srgbClr>
              </a:solidFill>
              <a:prstDash val="solid"/>
            </a:ln>
            <a:effectLst/>
          </p:spPr>
          <p:txBody>
            <a:bodyPr rtlCol="0" anchor="ctr"/>
            <a:lstStyle/>
            <a:p>
              <a:pPr algn="ctr" defTabSz="576026">
                <a:buClrTx/>
                <a:defRPr/>
              </a:pPr>
              <a:r>
                <a:rPr lang="en-US" sz="2400" kern="1200">
                  <a:solidFill>
                    <a:prstClr val="black"/>
                  </a:solidFill>
                  <a:latin typeface="+mn-lt"/>
                  <a:ea typeface="+mn-ea"/>
                  <a:cs typeface="Arial" panose="020B0604020202020204" pitchFamily="34" charset="0"/>
                </a:rPr>
                <a:t>Chuyên cần</a:t>
              </a:r>
            </a:p>
          </p:txBody>
        </p:sp>
      </p:grpSp>
      <p:sp>
        <p:nvSpPr>
          <p:cNvPr id="18" name="Rounded Rectangle 34">
            <a:extLst>
              <a:ext uri="{FF2B5EF4-FFF2-40B4-BE49-F238E27FC236}">
                <a16:creationId xmlns:a16="http://schemas.microsoft.com/office/drawing/2014/main" id="{DC7A2BD6-846E-72ED-064A-1695E09C721A}"/>
              </a:ext>
            </a:extLst>
          </p:cNvPr>
          <p:cNvSpPr/>
          <p:nvPr/>
        </p:nvSpPr>
        <p:spPr>
          <a:xfrm>
            <a:off x="4656027" y="1114906"/>
            <a:ext cx="2879946" cy="766360"/>
          </a:xfrm>
          <a:prstGeom prst="roundRect">
            <a:avLst/>
          </a:prstGeom>
          <a:solidFill>
            <a:schemeClr val="accent2">
              <a:lumMod val="60000"/>
              <a:lumOff val="4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defTabSz="576026">
              <a:buClrTx/>
              <a:defRPr/>
            </a:pPr>
            <a:r>
              <a:rPr lang="en-US" sz="2400" b="1" kern="1200" dirty="0">
                <a:solidFill>
                  <a:schemeClr val="tx1"/>
                </a:solidFill>
                <a:latin typeface="+mn-lt"/>
                <a:cs typeface="Arial" panose="020B0604020202020204" pitchFamily="34" charset="0"/>
              </a:rPr>
              <a:t>CÂU TRẢ LỜI</a:t>
            </a:r>
          </a:p>
        </p:txBody>
      </p:sp>
      <p:sp>
        <p:nvSpPr>
          <p:cNvPr id="19" name="Freeform 2">
            <a:extLst>
              <a:ext uri="{FF2B5EF4-FFF2-40B4-BE49-F238E27FC236}">
                <a16:creationId xmlns:a16="http://schemas.microsoft.com/office/drawing/2014/main" id="{96C58285-5146-800E-798E-4630DFB9CE3B}"/>
              </a:ext>
            </a:extLst>
          </p:cNvPr>
          <p:cNvSpPr/>
          <p:nvPr/>
        </p:nvSpPr>
        <p:spPr>
          <a:xfrm flipH="1">
            <a:off x="984594" y="3441008"/>
            <a:ext cx="3641160" cy="2967545"/>
          </a:xfrm>
          <a:custGeom>
            <a:avLst/>
            <a:gdLst/>
            <a:ahLst/>
            <a:cxnLst/>
            <a:rect l="l" t="t" r="r" b="b"/>
            <a:pathLst>
              <a:path w="6826063" h="5563241">
                <a:moveTo>
                  <a:pt x="6826063" y="0"/>
                </a:moveTo>
                <a:lnTo>
                  <a:pt x="0" y="0"/>
                </a:lnTo>
                <a:lnTo>
                  <a:pt x="0" y="5563241"/>
                </a:lnTo>
                <a:lnTo>
                  <a:pt x="6826063" y="5563241"/>
                </a:lnTo>
                <a:lnTo>
                  <a:pt x="6826063" y="0"/>
                </a:lnTo>
                <a:close/>
              </a:path>
            </a:pathLst>
          </a:custGeom>
          <a:blipFill>
            <a:blip r:embed="rId5"/>
            <a:stretch>
              <a:fillRect/>
            </a:stretch>
          </a:blipFill>
        </p:spPr>
      </p:sp>
    </p:spTree>
    <p:extLst>
      <p:ext uri="{BB962C8B-B14F-4D97-AF65-F5344CB8AC3E}">
        <p14:creationId xmlns:p14="http://schemas.microsoft.com/office/powerpoint/2010/main" val="410426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79BD232-6702-5107-6E25-7DE1E6A1D055}"/>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40638251-5A0F-E827-93E5-9F52EE7AEFC2}"/>
              </a:ext>
            </a:extLst>
          </p:cNvPr>
          <p:cNvGrpSpPr/>
          <p:nvPr/>
        </p:nvGrpSpPr>
        <p:grpSpPr>
          <a:xfrm>
            <a:off x="1117115" y="2036461"/>
            <a:ext cx="3128974" cy="1223574"/>
            <a:chOff x="775176" y="1020825"/>
            <a:chExt cx="2483556" cy="971185"/>
          </a:xfrm>
        </p:grpSpPr>
        <p:sp>
          <p:nvSpPr>
            <p:cNvPr id="6" name="Rectangle: Rounded Corners 26">
              <a:extLst>
                <a:ext uri="{FF2B5EF4-FFF2-40B4-BE49-F238E27FC236}">
                  <a16:creationId xmlns:a16="http://schemas.microsoft.com/office/drawing/2014/main" id="{1D4BCC47-C0C7-21E9-1418-15B1D8C228A7}"/>
                </a:ext>
              </a:extLst>
            </p:cNvPr>
            <p:cNvSpPr/>
            <p:nvPr/>
          </p:nvSpPr>
          <p:spPr>
            <a:xfrm>
              <a:off x="775176" y="1230916"/>
              <a:ext cx="2483556" cy="761094"/>
            </a:xfrm>
            <a:prstGeom prst="roundRect">
              <a:avLst/>
            </a:prstGeom>
            <a:solidFill>
              <a:schemeClr val="accent4">
                <a:lumMod val="40000"/>
                <a:lumOff val="60000"/>
              </a:schemeClr>
            </a:solidFill>
            <a:ln w="9525" cap="flat" cmpd="sng" algn="ctr">
              <a:solidFill>
                <a:schemeClr val="accent2">
                  <a:lumMod val="50000"/>
                </a:schemeClr>
              </a:solidFill>
              <a:prstDash val="solid"/>
            </a:ln>
            <a:effectLst>
              <a:outerShdw blurRad="40000" dist="20000" dir="5400000" rotWithShape="0">
                <a:srgbClr val="000000">
                  <a:alpha val="38000"/>
                </a:srgbClr>
              </a:outerShdw>
            </a:effectLst>
          </p:spPr>
          <p:txBody>
            <a:bodyPr rtlCol="0" anchor="ctr"/>
            <a:lstStyle/>
            <a:p>
              <a:pPr algn="ctr" defTabSz="576026">
                <a:buClrTx/>
                <a:defRPr/>
              </a:pPr>
              <a:r>
                <a:rPr lang="en-US" sz="2772" b="1" kern="1200" dirty="0" err="1">
                  <a:solidFill>
                    <a:srgbClr val="C00000"/>
                  </a:solidFill>
                  <a:latin typeface="+mn-lt"/>
                  <a:ea typeface="Calibri" panose="020F0502020204030204" pitchFamily="34" charset="0"/>
                  <a:cs typeface="Arial" panose="020B0604020202020204" pitchFamily="34" charset="0"/>
                </a:rPr>
                <a:t>Giỏi</a:t>
              </a:r>
              <a:endParaRPr lang="vi-VN" sz="2772" b="1" kern="1200" dirty="0">
                <a:solidFill>
                  <a:srgbClr val="C00000"/>
                </a:solidFill>
                <a:latin typeface="+mn-lt"/>
                <a:ea typeface="Calibri" panose="020F0502020204030204" pitchFamily="34" charset="0"/>
                <a:cs typeface="Arial" panose="020B0604020202020204" pitchFamily="34" charset="0"/>
              </a:endParaRPr>
            </a:p>
          </p:txBody>
        </p:sp>
        <p:pic>
          <p:nvPicPr>
            <p:cNvPr id="7" name="Picture 9">
              <a:extLst>
                <a:ext uri="{FF2B5EF4-FFF2-40B4-BE49-F238E27FC236}">
                  <a16:creationId xmlns:a16="http://schemas.microsoft.com/office/drawing/2014/main" id="{D9FAEE6B-6F0D-815B-2C9E-D6E02256CCAE}"/>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77288" y="1020825"/>
              <a:ext cx="279332" cy="381187"/>
            </a:xfrm>
            <a:prstGeom prst="rect">
              <a:avLst/>
            </a:prstGeom>
          </p:spPr>
        </p:pic>
      </p:grpSp>
      <p:grpSp>
        <p:nvGrpSpPr>
          <p:cNvPr id="8" name="Group 7">
            <a:extLst>
              <a:ext uri="{FF2B5EF4-FFF2-40B4-BE49-F238E27FC236}">
                <a16:creationId xmlns:a16="http://schemas.microsoft.com/office/drawing/2014/main" id="{30DFBBC1-5AC3-6F3C-AFFD-EFA28CB32382}"/>
              </a:ext>
            </a:extLst>
          </p:cNvPr>
          <p:cNvGrpSpPr/>
          <p:nvPr/>
        </p:nvGrpSpPr>
        <p:grpSpPr>
          <a:xfrm>
            <a:off x="5242272" y="2558706"/>
            <a:ext cx="2785261" cy="1359986"/>
            <a:chOff x="10439400" y="2639894"/>
            <a:chExt cx="4421482" cy="1436806"/>
          </a:xfrm>
        </p:grpSpPr>
        <p:sp>
          <p:nvSpPr>
            <p:cNvPr id="9" name="Rectangle 8">
              <a:extLst>
                <a:ext uri="{FF2B5EF4-FFF2-40B4-BE49-F238E27FC236}">
                  <a16:creationId xmlns:a16="http://schemas.microsoft.com/office/drawing/2014/main" id="{00B85047-DC75-8C4C-FA2B-6CDEC81B03C7}"/>
                </a:ext>
              </a:extLst>
            </p:cNvPr>
            <p:cNvSpPr/>
            <p:nvPr/>
          </p:nvSpPr>
          <p:spPr>
            <a:xfrm>
              <a:off x="10439400" y="2639894"/>
              <a:ext cx="4191000" cy="1273426"/>
            </a:xfrm>
            <a:prstGeom prst="rect">
              <a:avLst/>
            </a:prstGeom>
            <a:solidFill>
              <a:srgbClr val="4BACC6">
                <a:lumMod val="40000"/>
                <a:lumOff val="60000"/>
              </a:srgbClr>
            </a:solidFill>
            <a:ln w="25400" cap="flat" cmpd="sng" algn="ctr">
              <a:solidFill>
                <a:srgbClr val="4BACC6">
                  <a:lumMod val="75000"/>
                </a:srgbClr>
              </a:solidFill>
              <a:prstDash val="solid"/>
            </a:ln>
            <a:effectLst/>
          </p:spPr>
          <p:txBody>
            <a:bodyPr rtlCol="0" anchor="ctr"/>
            <a:lstStyle/>
            <a:p>
              <a:pPr algn="ctr" defTabSz="576026">
                <a:buClrTx/>
                <a:defRPr/>
              </a:pPr>
              <a:endParaRPr lang="en-US" sz="1134" kern="1200">
                <a:solidFill>
                  <a:prstClr val="white"/>
                </a:solidFill>
                <a:latin typeface="+mn-lt"/>
                <a:ea typeface="+mn-ea"/>
                <a:cs typeface="Arial" panose="020B0604020202020204" pitchFamily="34" charset="0"/>
              </a:endParaRPr>
            </a:p>
          </p:txBody>
        </p:sp>
        <p:sp>
          <p:nvSpPr>
            <p:cNvPr id="10" name="Rectangle 9">
              <a:extLst>
                <a:ext uri="{FF2B5EF4-FFF2-40B4-BE49-F238E27FC236}">
                  <a16:creationId xmlns:a16="http://schemas.microsoft.com/office/drawing/2014/main" id="{EFD6BFC7-8179-E201-FBC0-1A33CFC7AD9E}"/>
                </a:ext>
              </a:extLst>
            </p:cNvPr>
            <p:cNvSpPr/>
            <p:nvPr/>
          </p:nvSpPr>
          <p:spPr>
            <a:xfrm>
              <a:off x="10669882" y="2803274"/>
              <a:ext cx="4191000" cy="1273426"/>
            </a:xfrm>
            <a:prstGeom prst="rect">
              <a:avLst/>
            </a:prstGeom>
            <a:solidFill>
              <a:sysClr val="window" lastClr="FFFFFF"/>
            </a:solidFill>
            <a:ln w="25400" cap="flat" cmpd="sng" algn="ctr">
              <a:solidFill>
                <a:srgbClr val="1F497D">
                  <a:lumMod val="50000"/>
                </a:srgbClr>
              </a:solidFill>
              <a:prstDash val="solid"/>
            </a:ln>
            <a:effectLst/>
          </p:spPr>
          <p:txBody>
            <a:bodyPr rtlCol="0" anchor="ctr"/>
            <a:lstStyle/>
            <a:p>
              <a:pPr algn="ctr" defTabSz="576026">
                <a:buClrTx/>
                <a:defRPr/>
              </a:pPr>
              <a:r>
                <a:rPr lang="en-US" sz="2520" kern="1200">
                  <a:solidFill>
                    <a:prstClr val="black"/>
                  </a:solidFill>
                  <a:latin typeface="+mn-lt"/>
                  <a:ea typeface="+mn-ea"/>
                  <a:cs typeface="Arial" panose="020B0604020202020204" pitchFamily="34" charset="0"/>
                </a:rPr>
                <a:t>tài giỏi</a:t>
              </a:r>
            </a:p>
          </p:txBody>
        </p:sp>
      </p:grpSp>
      <p:grpSp>
        <p:nvGrpSpPr>
          <p:cNvPr id="11" name="Group 10">
            <a:extLst>
              <a:ext uri="{FF2B5EF4-FFF2-40B4-BE49-F238E27FC236}">
                <a16:creationId xmlns:a16="http://schemas.microsoft.com/office/drawing/2014/main" id="{1D93ACCA-299B-5BE7-8F5C-C6277A015968}"/>
              </a:ext>
            </a:extLst>
          </p:cNvPr>
          <p:cNvGrpSpPr/>
          <p:nvPr/>
        </p:nvGrpSpPr>
        <p:grpSpPr>
          <a:xfrm>
            <a:off x="8434813" y="2558706"/>
            <a:ext cx="2785261" cy="1359986"/>
            <a:chOff x="10439400" y="2639894"/>
            <a:chExt cx="4421482" cy="1436806"/>
          </a:xfrm>
        </p:grpSpPr>
        <p:sp>
          <p:nvSpPr>
            <p:cNvPr id="12" name="Rectangle 11">
              <a:extLst>
                <a:ext uri="{FF2B5EF4-FFF2-40B4-BE49-F238E27FC236}">
                  <a16:creationId xmlns:a16="http://schemas.microsoft.com/office/drawing/2014/main" id="{FE3D58B6-7D65-CC4A-4458-BCB9C54BBD99}"/>
                </a:ext>
              </a:extLst>
            </p:cNvPr>
            <p:cNvSpPr/>
            <p:nvPr/>
          </p:nvSpPr>
          <p:spPr>
            <a:xfrm>
              <a:off x="10439400" y="2639894"/>
              <a:ext cx="4191000" cy="1273426"/>
            </a:xfrm>
            <a:prstGeom prst="rect">
              <a:avLst/>
            </a:prstGeom>
            <a:solidFill>
              <a:srgbClr val="4BACC6">
                <a:lumMod val="40000"/>
                <a:lumOff val="60000"/>
              </a:srgbClr>
            </a:solidFill>
            <a:ln w="25400" cap="flat" cmpd="sng" algn="ctr">
              <a:solidFill>
                <a:srgbClr val="4BACC6">
                  <a:lumMod val="75000"/>
                </a:srgbClr>
              </a:solidFill>
              <a:prstDash val="solid"/>
            </a:ln>
            <a:effectLst/>
          </p:spPr>
          <p:txBody>
            <a:bodyPr rtlCol="0" anchor="ctr"/>
            <a:lstStyle/>
            <a:p>
              <a:pPr algn="ctr" defTabSz="576026">
                <a:buClrTx/>
                <a:defRPr/>
              </a:pPr>
              <a:endParaRPr lang="en-US" sz="1134" kern="1200">
                <a:solidFill>
                  <a:prstClr val="white"/>
                </a:solidFill>
                <a:latin typeface="+mn-lt"/>
                <a:ea typeface="+mn-ea"/>
                <a:cs typeface="Arial" panose="020B0604020202020204" pitchFamily="34" charset="0"/>
              </a:endParaRPr>
            </a:p>
          </p:txBody>
        </p:sp>
        <p:sp>
          <p:nvSpPr>
            <p:cNvPr id="13" name="Rectangle 12">
              <a:extLst>
                <a:ext uri="{FF2B5EF4-FFF2-40B4-BE49-F238E27FC236}">
                  <a16:creationId xmlns:a16="http://schemas.microsoft.com/office/drawing/2014/main" id="{BC2B77E1-FA35-36E0-2B83-CFCB11AC40E4}"/>
                </a:ext>
              </a:extLst>
            </p:cNvPr>
            <p:cNvSpPr/>
            <p:nvPr/>
          </p:nvSpPr>
          <p:spPr>
            <a:xfrm>
              <a:off x="10669882" y="2803274"/>
              <a:ext cx="4191000" cy="1273426"/>
            </a:xfrm>
            <a:prstGeom prst="rect">
              <a:avLst/>
            </a:prstGeom>
            <a:solidFill>
              <a:sysClr val="window" lastClr="FFFFFF"/>
            </a:solidFill>
            <a:ln w="25400" cap="flat" cmpd="sng" algn="ctr">
              <a:solidFill>
                <a:srgbClr val="1F497D">
                  <a:lumMod val="50000"/>
                </a:srgbClr>
              </a:solidFill>
              <a:prstDash val="solid"/>
            </a:ln>
            <a:effectLst/>
          </p:spPr>
          <p:txBody>
            <a:bodyPr rtlCol="0" anchor="ctr"/>
            <a:lstStyle/>
            <a:p>
              <a:pPr algn="ctr" defTabSz="576026">
                <a:buClrTx/>
                <a:defRPr/>
              </a:pPr>
              <a:r>
                <a:rPr lang="en-US" sz="2520" kern="1200">
                  <a:solidFill>
                    <a:prstClr val="black"/>
                  </a:solidFill>
                  <a:latin typeface="+mn-lt"/>
                  <a:ea typeface="+mn-ea"/>
                  <a:cs typeface="Arial" panose="020B0604020202020204" pitchFamily="34" charset="0"/>
                </a:rPr>
                <a:t>xuất chúng</a:t>
              </a:r>
            </a:p>
          </p:txBody>
        </p:sp>
      </p:grpSp>
      <p:grpSp>
        <p:nvGrpSpPr>
          <p:cNvPr id="14" name="Group 13">
            <a:extLst>
              <a:ext uri="{FF2B5EF4-FFF2-40B4-BE49-F238E27FC236}">
                <a16:creationId xmlns:a16="http://schemas.microsoft.com/office/drawing/2014/main" id="{C13C50FC-0881-F677-A3D6-023640B2573D}"/>
              </a:ext>
            </a:extLst>
          </p:cNvPr>
          <p:cNvGrpSpPr/>
          <p:nvPr/>
        </p:nvGrpSpPr>
        <p:grpSpPr>
          <a:xfrm>
            <a:off x="6969588" y="4373794"/>
            <a:ext cx="2785261" cy="1369300"/>
            <a:chOff x="10439400" y="2639894"/>
            <a:chExt cx="4421482" cy="1436806"/>
          </a:xfrm>
        </p:grpSpPr>
        <p:sp>
          <p:nvSpPr>
            <p:cNvPr id="15" name="Rectangle 14">
              <a:extLst>
                <a:ext uri="{FF2B5EF4-FFF2-40B4-BE49-F238E27FC236}">
                  <a16:creationId xmlns:a16="http://schemas.microsoft.com/office/drawing/2014/main" id="{9971B81A-1187-F16B-4A71-890ECF3B52AF}"/>
                </a:ext>
              </a:extLst>
            </p:cNvPr>
            <p:cNvSpPr/>
            <p:nvPr/>
          </p:nvSpPr>
          <p:spPr>
            <a:xfrm>
              <a:off x="10439400" y="2639894"/>
              <a:ext cx="4191000" cy="1273426"/>
            </a:xfrm>
            <a:prstGeom prst="rect">
              <a:avLst/>
            </a:prstGeom>
            <a:solidFill>
              <a:srgbClr val="4BACC6">
                <a:lumMod val="40000"/>
                <a:lumOff val="60000"/>
              </a:srgbClr>
            </a:solidFill>
            <a:ln w="25400" cap="flat" cmpd="sng" algn="ctr">
              <a:solidFill>
                <a:srgbClr val="4BACC6">
                  <a:lumMod val="75000"/>
                </a:srgbClr>
              </a:solidFill>
              <a:prstDash val="solid"/>
            </a:ln>
            <a:effectLst/>
          </p:spPr>
          <p:txBody>
            <a:bodyPr rtlCol="0" anchor="ctr"/>
            <a:lstStyle/>
            <a:p>
              <a:pPr algn="ctr" defTabSz="576026">
                <a:buClrTx/>
                <a:defRPr/>
              </a:pPr>
              <a:endParaRPr lang="en-US" sz="1134" kern="1200">
                <a:solidFill>
                  <a:prstClr val="white"/>
                </a:solidFill>
                <a:latin typeface="+mn-lt"/>
                <a:ea typeface="+mn-ea"/>
                <a:cs typeface="Arial" panose="020B0604020202020204" pitchFamily="34" charset="0"/>
              </a:endParaRPr>
            </a:p>
          </p:txBody>
        </p:sp>
        <p:sp>
          <p:nvSpPr>
            <p:cNvPr id="16" name="Rectangle 15">
              <a:extLst>
                <a:ext uri="{FF2B5EF4-FFF2-40B4-BE49-F238E27FC236}">
                  <a16:creationId xmlns:a16="http://schemas.microsoft.com/office/drawing/2014/main" id="{6E2D4E64-40E9-4CCF-60AB-91FE90A93C19}"/>
                </a:ext>
              </a:extLst>
            </p:cNvPr>
            <p:cNvSpPr/>
            <p:nvPr/>
          </p:nvSpPr>
          <p:spPr>
            <a:xfrm>
              <a:off x="10669882" y="2803274"/>
              <a:ext cx="4191000" cy="1273426"/>
            </a:xfrm>
            <a:prstGeom prst="rect">
              <a:avLst/>
            </a:prstGeom>
            <a:solidFill>
              <a:sysClr val="window" lastClr="FFFFFF"/>
            </a:solidFill>
            <a:ln w="25400" cap="flat" cmpd="sng" algn="ctr">
              <a:solidFill>
                <a:srgbClr val="1F497D">
                  <a:lumMod val="50000"/>
                </a:srgbClr>
              </a:solidFill>
              <a:prstDash val="solid"/>
            </a:ln>
            <a:effectLst/>
          </p:spPr>
          <p:txBody>
            <a:bodyPr rtlCol="0" anchor="ctr"/>
            <a:lstStyle/>
            <a:p>
              <a:pPr algn="ctr" defTabSz="576026">
                <a:buClrTx/>
                <a:defRPr/>
              </a:pPr>
              <a:r>
                <a:rPr lang="en-US" sz="2520" kern="1200">
                  <a:solidFill>
                    <a:prstClr val="black"/>
                  </a:solidFill>
                  <a:latin typeface="+mn-lt"/>
                  <a:ea typeface="+mn-ea"/>
                  <a:cs typeface="Arial" panose="020B0604020202020204" pitchFamily="34" charset="0"/>
                </a:rPr>
                <a:t>tài tình</a:t>
              </a:r>
            </a:p>
          </p:txBody>
        </p:sp>
      </p:grpSp>
      <p:sp>
        <p:nvSpPr>
          <p:cNvPr id="18" name="Rounded Rectangle 34">
            <a:extLst>
              <a:ext uri="{FF2B5EF4-FFF2-40B4-BE49-F238E27FC236}">
                <a16:creationId xmlns:a16="http://schemas.microsoft.com/office/drawing/2014/main" id="{DDE29DBB-4B13-05B2-8C8F-2FF02A33AD0A}"/>
              </a:ext>
            </a:extLst>
          </p:cNvPr>
          <p:cNvSpPr/>
          <p:nvPr/>
        </p:nvSpPr>
        <p:spPr>
          <a:xfrm>
            <a:off x="4656027" y="1114906"/>
            <a:ext cx="2879946" cy="766360"/>
          </a:xfrm>
          <a:prstGeom prst="roundRect">
            <a:avLst/>
          </a:prstGeom>
          <a:solidFill>
            <a:schemeClr val="accent2">
              <a:lumMod val="60000"/>
              <a:lumOff val="4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defTabSz="576026">
              <a:buClrTx/>
              <a:defRPr/>
            </a:pPr>
            <a:r>
              <a:rPr lang="en-US" sz="2400" b="1" kern="1200" dirty="0">
                <a:solidFill>
                  <a:schemeClr val="tx1"/>
                </a:solidFill>
                <a:latin typeface="+mn-lt"/>
                <a:cs typeface="Arial" panose="020B0604020202020204" pitchFamily="34" charset="0"/>
              </a:rPr>
              <a:t>CÂU TRẢ LỜI</a:t>
            </a:r>
          </a:p>
        </p:txBody>
      </p:sp>
      <p:sp>
        <p:nvSpPr>
          <p:cNvPr id="19" name="Freeform 3">
            <a:extLst>
              <a:ext uri="{FF2B5EF4-FFF2-40B4-BE49-F238E27FC236}">
                <a16:creationId xmlns:a16="http://schemas.microsoft.com/office/drawing/2014/main" id="{57C5BB84-E678-39E6-062A-45A98DDF6D39}"/>
              </a:ext>
            </a:extLst>
          </p:cNvPr>
          <p:cNvSpPr/>
          <p:nvPr/>
        </p:nvSpPr>
        <p:spPr>
          <a:xfrm flipH="1">
            <a:off x="1120196" y="3406621"/>
            <a:ext cx="3498441" cy="3432845"/>
          </a:xfrm>
          <a:custGeom>
            <a:avLst/>
            <a:gdLst/>
            <a:ahLst/>
            <a:cxnLst/>
            <a:rect l="l" t="t" r="r" b="b"/>
            <a:pathLst>
              <a:path w="9182958" h="9010778">
                <a:moveTo>
                  <a:pt x="0" y="0"/>
                </a:moveTo>
                <a:lnTo>
                  <a:pt x="9182958" y="0"/>
                </a:lnTo>
                <a:lnTo>
                  <a:pt x="9182958" y="9010777"/>
                </a:lnTo>
                <a:lnTo>
                  <a:pt x="0" y="9010777"/>
                </a:lnTo>
                <a:lnTo>
                  <a:pt x="0" y="0"/>
                </a:lnTo>
                <a:close/>
              </a:path>
            </a:pathLst>
          </a:custGeom>
          <a:blipFill>
            <a:blip r:embed="rId5"/>
            <a:stretch>
              <a:fillRect/>
            </a:stretch>
          </a:blipFill>
        </p:spPr>
      </p:sp>
    </p:spTree>
    <p:extLst>
      <p:ext uri="{BB962C8B-B14F-4D97-AF65-F5344CB8AC3E}">
        <p14:creationId xmlns:p14="http://schemas.microsoft.com/office/powerpoint/2010/main" val="22844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2C197F7-CEB7-5858-EA03-A6E61D0D7364}"/>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19E8BA21-90C2-3AA6-B081-1955768950BA}"/>
              </a:ext>
            </a:extLst>
          </p:cNvPr>
          <p:cNvGrpSpPr/>
          <p:nvPr/>
        </p:nvGrpSpPr>
        <p:grpSpPr>
          <a:xfrm>
            <a:off x="728672" y="3562013"/>
            <a:ext cx="10734656" cy="2939255"/>
            <a:chOff x="129805" y="1494136"/>
            <a:chExt cx="8520403" cy="2332970"/>
          </a:xfrm>
        </p:grpSpPr>
        <p:sp>
          <p:nvSpPr>
            <p:cNvPr id="19" name="Rectangle: Rounded Corners 8">
              <a:extLst>
                <a:ext uri="{FF2B5EF4-FFF2-40B4-BE49-F238E27FC236}">
                  <a16:creationId xmlns:a16="http://schemas.microsoft.com/office/drawing/2014/main" id="{4E31F824-47AC-40B8-932A-CA679886EF1A}"/>
                </a:ext>
              </a:extLst>
            </p:cNvPr>
            <p:cNvSpPr/>
            <p:nvPr/>
          </p:nvSpPr>
          <p:spPr>
            <a:xfrm>
              <a:off x="129805" y="1494136"/>
              <a:ext cx="8520403" cy="2332970"/>
            </a:xfrm>
            <a:prstGeom prst="roundRect">
              <a:avLst>
                <a:gd name="adj" fmla="val 5285"/>
              </a:avLst>
            </a:prstGeom>
            <a:solidFill>
              <a:srgbClr val="FFFFFF"/>
            </a:solidFill>
            <a:ln w="19050" cap="flat" cmpd="sng" algn="ctr">
              <a:solidFill>
                <a:srgbClr val="BA6136">
                  <a:lumMod val="75000"/>
                </a:srgbClr>
              </a:solidFill>
              <a:prstDash val="sysDash"/>
            </a:ln>
            <a:effectLst/>
          </p:spPr>
          <p:txBody>
            <a:bodyPr rtlCol="0" anchor="ctr"/>
            <a:lstStyle/>
            <a:p>
              <a:pPr algn="ctr" defTabSz="1152053">
                <a:buClrTx/>
                <a:defRPr/>
              </a:pPr>
              <a:endParaRPr lang="en-US" sz="2200">
                <a:solidFill>
                  <a:srgbClr val="EBE0DD"/>
                </a:solidFill>
                <a:latin typeface="+mn-lt"/>
                <a:ea typeface="+mn-ea"/>
              </a:endParaRPr>
            </a:p>
          </p:txBody>
        </p:sp>
        <p:sp>
          <p:nvSpPr>
            <p:cNvPr id="20" name="TextBox 19">
              <a:extLst>
                <a:ext uri="{FF2B5EF4-FFF2-40B4-BE49-F238E27FC236}">
                  <a16:creationId xmlns:a16="http://schemas.microsoft.com/office/drawing/2014/main" id="{C500EC08-F75D-B496-2BFA-F1DB0C4ECC0C}"/>
                </a:ext>
              </a:extLst>
            </p:cNvPr>
            <p:cNvSpPr txBox="1"/>
            <p:nvPr/>
          </p:nvSpPr>
          <p:spPr>
            <a:xfrm>
              <a:off x="319751" y="1644802"/>
              <a:ext cx="8140512" cy="2031636"/>
            </a:xfrm>
            <a:prstGeom prst="rect">
              <a:avLst/>
            </a:prstGeom>
            <a:noFill/>
          </p:spPr>
          <p:txBody>
            <a:bodyPr wrap="square">
              <a:spAutoFit/>
            </a:bodyPr>
            <a:lstStyle/>
            <a:p>
              <a:pPr algn="just" defTabSz="1152053">
                <a:lnSpc>
                  <a:spcPct val="150000"/>
                </a:lnSpc>
                <a:buClrTx/>
                <a:defRPr/>
              </a:pPr>
              <a:r>
                <a:rPr lang="vi-VN" sz="2200" dirty="0">
                  <a:solidFill>
                    <a:sysClr val="windowText" lastClr="000000"/>
                  </a:solidFill>
                  <a:latin typeface="+mn-lt"/>
                </a:rPr>
                <a:t>Bạn Lê đeo trên vai chiếc ba lô con cóc đựng mấy chai nước uống, hai</a:t>
              </a:r>
              <a:r>
                <a:rPr lang="en-US" sz="2200" dirty="0">
                  <a:solidFill>
                    <a:sysClr val="windowText" lastClr="000000"/>
                  </a:solidFill>
                  <a:latin typeface="+mn-lt"/>
                </a:rPr>
                <a:t> </a:t>
              </a:r>
              <a:r>
                <a:rPr lang="vi-VN" sz="2200" dirty="0">
                  <a:solidFill>
                    <a:sysClr val="windowText" lastClr="000000"/>
                  </a:solidFill>
                  <a:latin typeface="+mn-lt"/>
                </a:rPr>
                <a:t>tay vung vẩy, vừa đi vừa hát véo von. Bạn Thư điệu đà xách túi đàn ghi ta. Bạn Tuấn “đô vật” vác một thùng giấy đựng nước uống và đồ ăn. Hai bạn Tân và Hưng to khỏe hăm hở khiêng thứ đồ lỉnh kỉnh nhất là lều trại.</a:t>
              </a:r>
            </a:p>
            <a:p>
              <a:pPr algn="r" defTabSz="1152053">
                <a:lnSpc>
                  <a:spcPct val="150000"/>
                </a:lnSpc>
                <a:buClrTx/>
                <a:defRPr/>
              </a:pPr>
              <a:r>
                <a:rPr lang="vi-VN" sz="2200" i="1" dirty="0">
                  <a:solidFill>
                    <a:sysClr val="windowText" lastClr="000000"/>
                  </a:solidFill>
                  <a:latin typeface="+mn-lt"/>
                </a:rPr>
                <a:t>Theo sách Tiếng việt 5 (2006)</a:t>
              </a:r>
            </a:p>
          </p:txBody>
        </p:sp>
      </p:grpSp>
      <p:grpSp>
        <p:nvGrpSpPr>
          <p:cNvPr id="21" name="Group 20">
            <a:extLst>
              <a:ext uri="{FF2B5EF4-FFF2-40B4-BE49-F238E27FC236}">
                <a16:creationId xmlns:a16="http://schemas.microsoft.com/office/drawing/2014/main" id="{9B433A48-CF97-7C93-6BDC-863EE9CB2714}"/>
              </a:ext>
            </a:extLst>
          </p:cNvPr>
          <p:cNvGrpSpPr/>
          <p:nvPr/>
        </p:nvGrpSpPr>
        <p:grpSpPr>
          <a:xfrm>
            <a:off x="730566" y="2208584"/>
            <a:ext cx="10944424" cy="1036052"/>
            <a:chOff x="471129" y="1179260"/>
            <a:chExt cx="8722606" cy="822344"/>
          </a:xfrm>
        </p:grpSpPr>
        <p:sp>
          <p:nvSpPr>
            <p:cNvPr id="22" name="TextBox 21">
              <a:extLst>
                <a:ext uri="{FF2B5EF4-FFF2-40B4-BE49-F238E27FC236}">
                  <a16:creationId xmlns:a16="http://schemas.microsoft.com/office/drawing/2014/main" id="{2E03C1D3-F661-893F-6BAF-FF0934FBE5C4}"/>
                </a:ext>
              </a:extLst>
            </p:cNvPr>
            <p:cNvSpPr txBox="1"/>
            <p:nvPr/>
          </p:nvSpPr>
          <p:spPr>
            <a:xfrm>
              <a:off x="1186987" y="1179260"/>
              <a:ext cx="8006748" cy="822344"/>
            </a:xfrm>
            <a:prstGeom prst="rect">
              <a:avLst/>
            </a:prstGeom>
            <a:noFill/>
          </p:spPr>
          <p:txBody>
            <a:bodyPr wrap="square">
              <a:spAutoFit/>
            </a:bodyPr>
            <a:lstStyle/>
            <a:p>
              <a:pPr algn="just" defTabSz="1152053">
                <a:lnSpc>
                  <a:spcPct val="150000"/>
                </a:lnSpc>
                <a:buClrTx/>
                <a:defRPr/>
              </a:pPr>
              <a:r>
                <a:rPr lang="en-US" sz="2200" b="1" dirty="0" err="1">
                  <a:solidFill>
                    <a:sysClr val="windowText" lastClr="000000"/>
                  </a:solidFill>
                  <a:latin typeface="+mn-lt"/>
                </a:rPr>
                <a:t>Bài</a:t>
              </a:r>
              <a:r>
                <a:rPr lang="en-US" sz="2200" b="1" dirty="0">
                  <a:solidFill>
                    <a:sysClr val="windowText" lastClr="000000"/>
                  </a:solidFill>
                  <a:latin typeface="+mn-lt"/>
                </a:rPr>
                <a:t> </a:t>
              </a:r>
              <a:r>
                <a:rPr lang="en-US" sz="2200" b="1" dirty="0" err="1">
                  <a:solidFill>
                    <a:sysClr val="windowText" lastClr="000000"/>
                  </a:solidFill>
                  <a:latin typeface="+mn-lt"/>
                </a:rPr>
                <a:t>tập</a:t>
              </a:r>
              <a:r>
                <a:rPr lang="en-US" sz="2200" b="1" dirty="0">
                  <a:solidFill>
                    <a:sysClr val="windowText" lastClr="000000"/>
                  </a:solidFill>
                  <a:latin typeface="+mn-lt"/>
                </a:rPr>
                <a:t> 2: </a:t>
              </a:r>
              <a:r>
                <a:rPr lang="en-US" sz="2200" dirty="0" err="1">
                  <a:solidFill>
                    <a:sysClr val="windowText" lastClr="000000"/>
                  </a:solidFill>
                  <a:latin typeface="+mn-lt"/>
                </a:rPr>
                <a:t>Tìm</a:t>
              </a:r>
              <a:r>
                <a:rPr lang="en-US" sz="2200" dirty="0">
                  <a:solidFill>
                    <a:sysClr val="windowText" lastClr="000000"/>
                  </a:solidFill>
                  <a:latin typeface="+mn-lt"/>
                </a:rPr>
                <a:t> </a:t>
              </a:r>
              <a:r>
                <a:rPr lang="en-US" sz="2200" dirty="0" err="1">
                  <a:solidFill>
                    <a:sysClr val="windowText" lastClr="000000"/>
                  </a:solidFill>
                  <a:latin typeface="+mn-lt"/>
                </a:rPr>
                <a:t>trong</a:t>
              </a:r>
              <a:r>
                <a:rPr lang="en-US" sz="2200" dirty="0">
                  <a:solidFill>
                    <a:sysClr val="windowText" lastClr="000000"/>
                  </a:solidFill>
                  <a:latin typeface="+mn-lt"/>
                </a:rPr>
                <a:t> </a:t>
              </a:r>
              <a:r>
                <a:rPr lang="en-US" sz="2200" dirty="0" err="1">
                  <a:solidFill>
                    <a:sysClr val="windowText" lastClr="000000"/>
                  </a:solidFill>
                  <a:latin typeface="+mn-lt"/>
                </a:rPr>
                <a:t>đoạn</a:t>
              </a:r>
              <a:r>
                <a:rPr lang="en-US" sz="2200" dirty="0">
                  <a:solidFill>
                    <a:sysClr val="windowText" lastClr="000000"/>
                  </a:solidFill>
                  <a:latin typeface="+mn-lt"/>
                </a:rPr>
                <a:t> </a:t>
              </a:r>
              <a:r>
                <a:rPr lang="en-US" sz="2200" dirty="0" err="1">
                  <a:solidFill>
                    <a:sysClr val="windowText" lastClr="000000"/>
                  </a:solidFill>
                  <a:latin typeface="+mn-lt"/>
                </a:rPr>
                <a:t>văn</a:t>
              </a:r>
              <a:r>
                <a:rPr lang="en-US" sz="2200" dirty="0">
                  <a:solidFill>
                    <a:sysClr val="windowText" lastClr="000000"/>
                  </a:solidFill>
                  <a:latin typeface="+mn-lt"/>
                </a:rPr>
                <a:t> </a:t>
              </a:r>
              <a:r>
                <a:rPr lang="en-US" sz="2200" dirty="0" err="1">
                  <a:solidFill>
                    <a:sysClr val="windowText" lastClr="000000"/>
                  </a:solidFill>
                  <a:latin typeface="+mn-lt"/>
                </a:rPr>
                <a:t>sau</a:t>
              </a:r>
              <a:r>
                <a:rPr lang="en-US" sz="2200" dirty="0">
                  <a:solidFill>
                    <a:sysClr val="windowText" lastClr="000000"/>
                  </a:solidFill>
                  <a:latin typeface="+mn-lt"/>
                </a:rPr>
                <a:t> </a:t>
              </a:r>
              <a:r>
                <a:rPr lang="en-US" sz="2200" dirty="0" err="1">
                  <a:solidFill>
                    <a:sysClr val="windowText" lastClr="000000"/>
                  </a:solidFill>
                  <a:latin typeface="+mn-lt"/>
                </a:rPr>
                <a:t>những</a:t>
              </a:r>
              <a:r>
                <a:rPr lang="en-US" sz="2200" dirty="0">
                  <a:solidFill>
                    <a:sysClr val="windowText" lastClr="000000"/>
                  </a:solidFill>
                  <a:latin typeface="+mn-lt"/>
                </a:rPr>
                <a:t> </a:t>
              </a:r>
              <a:r>
                <a:rPr lang="en-US" sz="2200" dirty="0" err="1">
                  <a:solidFill>
                    <a:sysClr val="windowText" lastClr="000000"/>
                  </a:solidFill>
                  <a:latin typeface="+mn-lt"/>
                </a:rPr>
                <a:t>từ</a:t>
              </a:r>
              <a:r>
                <a:rPr lang="en-US" sz="2200" dirty="0">
                  <a:solidFill>
                    <a:sysClr val="windowText" lastClr="000000"/>
                  </a:solidFill>
                  <a:latin typeface="+mn-lt"/>
                </a:rPr>
                <a:t> </a:t>
              </a:r>
              <a:r>
                <a:rPr lang="en-US" sz="2200" dirty="0" err="1">
                  <a:solidFill>
                    <a:sysClr val="windowText" lastClr="000000"/>
                  </a:solidFill>
                  <a:latin typeface="+mn-lt"/>
                </a:rPr>
                <a:t>có</a:t>
              </a:r>
              <a:r>
                <a:rPr lang="en-US" sz="2200" dirty="0">
                  <a:solidFill>
                    <a:sysClr val="windowText" lastClr="000000"/>
                  </a:solidFill>
                  <a:latin typeface="+mn-lt"/>
                </a:rPr>
                <a:t> </a:t>
              </a:r>
              <a:r>
                <a:rPr lang="en-US" sz="2200" dirty="0" err="1">
                  <a:solidFill>
                    <a:sysClr val="windowText" lastClr="000000"/>
                  </a:solidFill>
                  <a:latin typeface="+mn-lt"/>
                </a:rPr>
                <a:t>nghĩa</a:t>
              </a:r>
              <a:r>
                <a:rPr lang="en-US" sz="2200" dirty="0">
                  <a:solidFill>
                    <a:sysClr val="windowText" lastClr="000000"/>
                  </a:solidFill>
                  <a:latin typeface="+mn-lt"/>
                </a:rPr>
                <a:t> </a:t>
              </a:r>
              <a:r>
                <a:rPr lang="en-US" sz="2200" dirty="0" err="1">
                  <a:solidFill>
                    <a:sysClr val="windowText" lastClr="000000"/>
                  </a:solidFill>
                  <a:latin typeface="+mn-lt"/>
                </a:rPr>
                <a:t>giống</a:t>
              </a:r>
              <a:r>
                <a:rPr lang="en-US" sz="2200" dirty="0">
                  <a:solidFill>
                    <a:sysClr val="windowText" lastClr="000000"/>
                  </a:solidFill>
                  <a:latin typeface="+mn-lt"/>
                </a:rPr>
                <a:t> </a:t>
              </a:r>
              <a:r>
                <a:rPr lang="en-US" sz="2200" dirty="0" err="1">
                  <a:solidFill>
                    <a:sysClr val="windowText" lastClr="000000"/>
                  </a:solidFill>
                  <a:latin typeface="+mn-lt"/>
                </a:rPr>
                <a:t>từ</a:t>
              </a:r>
              <a:r>
                <a:rPr lang="en-US" sz="2200" dirty="0">
                  <a:solidFill>
                    <a:sysClr val="windowText" lastClr="000000"/>
                  </a:solidFill>
                  <a:latin typeface="+mn-lt"/>
                </a:rPr>
                <a:t> </a:t>
              </a:r>
              <a:r>
                <a:rPr lang="en-US" sz="2200" i="1" dirty="0" err="1">
                  <a:solidFill>
                    <a:schemeClr val="tx1"/>
                  </a:solidFill>
                  <a:latin typeface="+mn-lt"/>
                </a:rPr>
                <a:t>mang</a:t>
              </a:r>
              <a:r>
                <a:rPr lang="en-US" sz="2200" dirty="0">
                  <a:solidFill>
                    <a:schemeClr val="tx1"/>
                  </a:solidFill>
                  <a:latin typeface="+mn-lt"/>
                </a:rPr>
                <a:t>.</a:t>
              </a:r>
              <a:r>
                <a:rPr lang="en-US" sz="2200" dirty="0">
                  <a:solidFill>
                    <a:srgbClr val="FF0000"/>
                  </a:solidFill>
                  <a:latin typeface="+mn-lt"/>
                </a:rPr>
                <a:t> </a:t>
              </a:r>
              <a:r>
                <a:rPr lang="en-US" sz="2200" dirty="0">
                  <a:solidFill>
                    <a:sysClr val="windowText" lastClr="000000"/>
                  </a:solidFill>
                  <a:latin typeface="+mn-lt"/>
                </a:rPr>
                <a:t>Theo </a:t>
              </a:r>
              <a:r>
                <a:rPr lang="en-US" sz="2200" dirty="0" err="1">
                  <a:solidFill>
                    <a:sysClr val="windowText" lastClr="000000"/>
                  </a:solidFill>
                  <a:latin typeface="+mn-lt"/>
                </a:rPr>
                <a:t>em</a:t>
              </a:r>
              <a:r>
                <a:rPr lang="en-US" sz="2200" dirty="0">
                  <a:solidFill>
                    <a:sysClr val="windowText" lastClr="000000"/>
                  </a:solidFill>
                  <a:latin typeface="+mn-lt"/>
                </a:rPr>
                <a:t>, </a:t>
              </a:r>
              <a:r>
                <a:rPr lang="en-US" sz="2200" dirty="0" err="1">
                  <a:solidFill>
                    <a:sysClr val="windowText" lastClr="000000"/>
                  </a:solidFill>
                  <a:latin typeface="+mn-lt"/>
                </a:rPr>
                <a:t>việc</a:t>
              </a:r>
              <a:r>
                <a:rPr lang="en-US" sz="2200" dirty="0">
                  <a:solidFill>
                    <a:sysClr val="windowText" lastClr="000000"/>
                  </a:solidFill>
                  <a:latin typeface="+mn-lt"/>
                </a:rPr>
                <a:t> </a:t>
              </a:r>
              <a:r>
                <a:rPr lang="en-US" sz="2200" dirty="0" err="1">
                  <a:solidFill>
                    <a:sysClr val="windowText" lastClr="000000"/>
                  </a:solidFill>
                  <a:latin typeface="+mn-lt"/>
                </a:rPr>
                <a:t>dùng</a:t>
              </a:r>
              <a:r>
                <a:rPr lang="en-US" sz="2200" dirty="0">
                  <a:solidFill>
                    <a:sysClr val="windowText" lastClr="000000"/>
                  </a:solidFill>
                  <a:latin typeface="+mn-lt"/>
                </a:rPr>
                <a:t> </a:t>
              </a:r>
              <a:r>
                <a:rPr lang="en-US" sz="2200" dirty="0" err="1">
                  <a:solidFill>
                    <a:sysClr val="windowText" lastClr="000000"/>
                  </a:solidFill>
                  <a:latin typeface="+mn-lt"/>
                </a:rPr>
                <a:t>các</a:t>
              </a:r>
              <a:r>
                <a:rPr lang="en-US" sz="2200" dirty="0">
                  <a:solidFill>
                    <a:sysClr val="windowText" lastClr="000000"/>
                  </a:solidFill>
                  <a:latin typeface="+mn-lt"/>
                </a:rPr>
                <a:t> </a:t>
              </a:r>
              <a:r>
                <a:rPr lang="en-US" sz="2200" dirty="0" err="1">
                  <a:solidFill>
                    <a:sysClr val="windowText" lastClr="000000"/>
                  </a:solidFill>
                  <a:latin typeface="+mn-lt"/>
                </a:rPr>
                <a:t>từ</a:t>
              </a:r>
              <a:r>
                <a:rPr lang="en-US" sz="2200" dirty="0">
                  <a:solidFill>
                    <a:sysClr val="windowText" lastClr="000000"/>
                  </a:solidFill>
                  <a:latin typeface="+mn-lt"/>
                </a:rPr>
                <a:t> </a:t>
              </a:r>
              <a:r>
                <a:rPr lang="en-US" sz="2200" dirty="0" err="1">
                  <a:solidFill>
                    <a:sysClr val="windowText" lastClr="000000"/>
                  </a:solidFill>
                  <a:latin typeface="+mn-lt"/>
                </a:rPr>
                <a:t>ấy</a:t>
              </a:r>
              <a:r>
                <a:rPr lang="en-US" sz="2200" dirty="0">
                  <a:solidFill>
                    <a:sysClr val="windowText" lastClr="000000"/>
                  </a:solidFill>
                  <a:latin typeface="+mn-lt"/>
                </a:rPr>
                <a:t> </a:t>
              </a:r>
              <a:r>
                <a:rPr lang="en-US" sz="2200" dirty="0" err="1">
                  <a:solidFill>
                    <a:sysClr val="windowText" lastClr="000000"/>
                  </a:solidFill>
                  <a:latin typeface="+mn-lt"/>
                </a:rPr>
                <a:t>ở</a:t>
              </a:r>
              <a:r>
                <a:rPr lang="en-US" sz="2200" dirty="0">
                  <a:solidFill>
                    <a:sysClr val="windowText" lastClr="000000"/>
                  </a:solidFill>
                  <a:latin typeface="+mn-lt"/>
                </a:rPr>
                <a:t> </a:t>
              </a:r>
              <a:r>
                <a:rPr lang="en-US" sz="2200" dirty="0" err="1">
                  <a:solidFill>
                    <a:sysClr val="windowText" lastClr="000000"/>
                  </a:solidFill>
                  <a:latin typeface="+mn-lt"/>
                </a:rPr>
                <a:t>mỗi</a:t>
              </a:r>
              <a:r>
                <a:rPr lang="en-US" sz="2200" dirty="0">
                  <a:solidFill>
                    <a:sysClr val="windowText" lastClr="000000"/>
                  </a:solidFill>
                  <a:latin typeface="+mn-lt"/>
                </a:rPr>
                <a:t> </a:t>
              </a:r>
              <a:r>
                <a:rPr lang="en-US" sz="2200" dirty="0" err="1">
                  <a:solidFill>
                    <a:sysClr val="windowText" lastClr="000000"/>
                  </a:solidFill>
                  <a:latin typeface="+mn-lt"/>
                </a:rPr>
                <a:t>câu</a:t>
              </a:r>
              <a:r>
                <a:rPr lang="en-US" sz="2200" dirty="0">
                  <a:solidFill>
                    <a:sysClr val="windowText" lastClr="000000"/>
                  </a:solidFill>
                  <a:latin typeface="+mn-lt"/>
                </a:rPr>
                <a:t> </a:t>
              </a:r>
              <a:r>
                <a:rPr lang="en-US" sz="2200" dirty="0" err="1">
                  <a:solidFill>
                    <a:sysClr val="windowText" lastClr="000000"/>
                  </a:solidFill>
                  <a:latin typeface="+mn-lt"/>
                </a:rPr>
                <a:t>có</a:t>
              </a:r>
              <a:r>
                <a:rPr lang="en-US" sz="2200" dirty="0">
                  <a:solidFill>
                    <a:sysClr val="windowText" lastClr="000000"/>
                  </a:solidFill>
                  <a:latin typeface="+mn-lt"/>
                </a:rPr>
                <a:t> </a:t>
              </a:r>
              <a:r>
                <a:rPr lang="en-US" sz="2200" dirty="0" err="1">
                  <a:solidFill>
                    <a:sysClr val="windowText" lastClr="000000"/>
                  </a:solidFill>
                  <a:latin typeface="+mn-lt"/>
                </a:rPr>
                <a:t>phù</a:t>
              </a:r>
              <a:r>
                <a:rPr lang="en-US" sz="2200" dirty="0">
                  <a:solidFill>
                    <a:sysClr val="windowText" lastClr="000000"/>
                  </a:solidFill>
                  <a:latin typeface="+mn-lt"/>
                </a:rPr>
                <a:t> </a:t>
              </a:r>
              <a:r>
                <a:rPr lang="en-US" sz="2200" dirty="0" err="1">
                  <a:solidFill>
                    <a:sysClr val="windowText" lastClr="000000"/>
                  </a:solidFill>
                  <a:latin typeface="+mn-lt"/>
                </a:rPr>
                <a:t>hợp</a:t>
              </a:r>
              <a:r>
                <a:rPr lang="en-US" sz="2200" dirty="0">
                  <a:solidFill>
                    <a:sysClr val="windowText" lastClr="000000"/>
                  </a:solidFill>
                  <a:latin typeface="+mn-lt"/>
                </a:rPr>
                <a:t> </a:t>
              </a:r>
              <a:r>
                <a:rPr lang="en-US" sz="2200" dirty="0" err="1">
                  <a:solidFill>
                    <a:sysClr val="windowText" lastClr="000000"/>
                  </a:solidFill>
                  <a:latin typeface="+mn-lt"/>
                </a:rPr>
                <a:t>không</a:t>
              </a:r>
              <a:r>
                <a:rPr lang="en-US" sz="2200" dirty="0">
                  <a:solidFill>
                    <a:sysClr val="windowText" lastClr="000000"/>
                  </a:solidFill>
                  <a:latin typeface="+mn-lt"/>
                </a:rPr>
                <a:t>? </a:t>
              </a:r>
              <a:r>
                <a:rPr lang="en-US" sz="2200" dirty="0" err="1">
                  <a:solidFill>
                    <a:sysClr val="windowText" lastClr="000000"/>
                  </a:solidFill>
                  <a:latin typeface="+mn-lt"/>
                </a:rPr>
                <a:t>Vì</a:t>
              </a:r>
              <a:r>
                <a:rPr lang="en-US" sz="2200" dirty="0">
                  <a:solidFill>
                    <a:sysClr val="windowText" lastClr="000000"/>
                  </a:solidFill>
                  <a:latin typeface="+mn-lt"/>
                </a:rPr>
                <a:t> </a:t>
              </a:r>
              <a:r>
                <a:rPr lang="en-US" sz="2200" dirty="0" err="1">
                  <a:solidFill>
                    <a:sysClr val="windowText" lastClr="000000"/>
                  </a:solidFill>
                  <a:latin typeface="+mn-lt"/>
                </a:rPr>
                <a:t>sao</a:t>
              </a:r>
              <a:r>
                <a:rPr lang="en-US" sz="2200" dirty="0">
                  <a:solidFill>
                    <a:sysClr val="windowText" lastClr="000000"/>
                  </a:solidFill>
                  <a:latin typeface="+mn-lt"/>
                </a:rPr>
                <a:t>?</a:t>
              </a:r>
              <a:endParaRPr lang="en-US" sz="2200" dirty="0">
                <a:solidFill>
                  <a:srgbClr val="FF0000"/>
                </a:solidFill>
                <a:latin typeface="+mn-lt"/>
              </a:endParaRPr>
            </a:p>
          </p:txBody>
        </p:sp>
        <p:sp>
          <p:nvSpPr>
            <p:cNvPr id="23" name="Freeform 2">
              <a:extLst>
                <a:ext uri="{FF2B5EF4-FFF2-40B4-BE49-F238E27FC236}">
                  <a16:creationId xmlns:a16="http://schemas.microsoft.com/office/drawing/2014/main" id="{241FC09D-1733-95D2-B383-686B56587BE8}"/>
                </a:ext>
              </a:extLst>
            </p:cNvPr>
            <p:cNvSpPr/>
            <p:nvPr/>
          </p:nvSpPr>
          <p:spPr>
            <a:xfrm>
              <a:off x="471129" y="1372051"/>
              <a:ext cx="672094" cy="57307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152053">
                <a:buClrTx/>
                <a:defRPr/>
              </a:pPr>
              <a:endParaRPr lang="en-US" sz="2200">
                <a:solidFill>
                  <a:sysClr val="windowText" lastClr="000000"/>
                </a:solidFill>
                <a:latin typeface="+mn-lt"/>
              </a:endParaRPr>
            </a:p>
          </p:txBody>
        </p:sp>
      </p:grpSp>
      <p:cxnSp>
        <p:nvCxnSpPr>
          <p:cNvPr id="24" name="Straight Connector 23">
            <a:extLst>
              <a:ext uri="{FF2B5EF4-FFF2-40B4-BE49-F238E27FC236}">
                <a16:creationId xmlns:a16="http://schemas.microsoft.com/office/drawing/2014/main" id="{C410892C-3C08-04D5-8757-22FE9DCEC849}"/>
              </a:ext>
            </a:extLst>
          </p:cNvPr>
          <p:cNvCxnSpPr>
            <a:cxnSpLocks/>
          </p:cNvCxnSpPr>
          <p:nvPr/>
        </p:nvCxnSpPr>
        <p:spPr>
          <a:xfrm>
            <a:off x="2043958" y="4266938"/>
            <a:ext cx="6220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A8112C4-3A55-FE27-CE72-C66764170B75}"/>
              </a:ext>
            </a:extLst>
          </p:cNvPr>
          <p:cNvCxnSpPr>
            <a:cxnSpLocks/>
          </p:cNvCxnSpPr>
          <p:nvPr/>
        </p:nvCxnSpPr>
        <p:spPr>
          <a:xfrm>
            <a:off x="8881216" y="4771875"/>
            <a:ext cx="6220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9A5C684-E86A-F7E6-D463-1CFF4E78A6BB}"/>
              </a:ext>
            </a:extLst>
          </p:cNvPr>
          <p:cNvCxnSpPr>
            <a:cxnSpLocks/>
          </p:cNvCxnSpPr>
          <p:nvPr/>
        </p:nvCxnSpPr>
        <p:spPr>
          <a:xfrm>
            <a:off x="4078028" y="5264951"/>
            <a:ext cx="57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C17842-E3E9-910E-3788-31BD5528B098}"/>
              </a:ext>
            </a:extLst>
          </p:cNvPr>
          <p:cNvCxnSpPr>
            <a:cxnSpLocks/>
          </p:cNvCxnSpPr>
          <p:nvPr/>
        </p:nvCxnSpPr>
        <p:spPr>
          <a:xfrm>
            <a:off x="5678191" y="5820394"/>
            <a:ext cx="90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ounded Rectangle 34">
            <a:extLst>
              <a:ext uri="{FF2B5EF4-FFF2-40B4-BE49-F238E27FC236}">
                <a16:creationId xmlns:a16="http://schemas.microsoft.com/office/drawing/2014/main" id="{4797DD7D-DEB3-FFE4-FFD8-F5D05FB299A6}"/>
              </a:ext>
            </a:extLst>
          </p:cNvPr>
          <p:cNvSpPr/>
          <p:nvPr/>
        </p:nvSpPr>
        <p:spPr>
          <a:xfrm>
            <a:off x="4614272" y="1351051"/>
            <a:ext cx="2698808" cy="715401"/>
          </a:xfrm>
          <a:prstGeom prst="roundRect">
            <a:avLst/>
          </a:prstGeom>
          <a:solidFill>
            <a:schemeClr val="accent6">
              <a:lumMod val="40000"/>
              <a:lumOff val="6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a:buClrTx/>
              <a:buFontTx/>
              <a:buNone/>
              <a:defRPr/>
            </a:pPr>
            <a:r>
              <a:rPr lang="en-US" sz="2400" b="1">
                <a:solidFill>
                  <a:schemeClr val="tx1"/>
                </a:solidFill>
                <a:latin typeface="+mn-lt"/>
                <a:ea typeface="+mn-ea"/>
                <a:cs typeface="Arial" panose="020B0604020202020204" pitchFamily="34" charset="0"/>
              </a:rPr>
              <a:t>BÀI TẬP 2</a:t>
            </a:r>
            <a:endParaRPr lang="en-US" sz="2400" b="1"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38740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2A43EB5-F280-0A87-F137-C0F07169EBD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7EB4A31-2A8E-D20E-086E-C1CD6705C275}"/>
              </a:ext>
            </a:extLst>
          </p:cNvPr>
          <p:cNvSpPr txBox="1"/>
          <p:nvPr/>
        </p:nvSpPr>
        <p:spPr>
          <a:xfrm>
            <a:off x="1105362" y="2237508"/>
            <a:ext cx="9981276" cy="3891835"/>
          </a:xfrm>
          <a:prstGeom prst="rect">
            <a:avLst/>
          </a:prstGeom>
          <a:noFill/>
        </p:spPr>
        <p:txBody>
          <a:bodyPr wrap="square">
            <a:spAutoFit/>
          </a:bodyPr>
          <a:lstStyle/>
          <a:p>
            <a:pPr marL="432020" indent="-432020" algn="just" defTabSz="576026">
              <a:lnSpc>
                <a:spcPct val="150000"/>
              </a:lnSpc>
              <a:buClrTx/>
              <a:buFont typeface="Courier New" panose="02070309020205020404" pitchFamily="49" charset="0"/>
              <a:buChar char="o"/>
            </a:pPr>
            <a:r>
              <a:rPr lang="en-US" sz="2400" kern="1200" dirty="0">
                <a:solidFill>
                  <a:schemeClr val="tx1"/>
                </a:solidFill>
                <a:latin typeface="+mn-lt"/>
                <a:ea typeface="Calibri" panose="020F0502020204030204" pitchFamily="34" charset="0"/>
                <a:cs typeface="Arial" panose="020B0604020202020204" pitchFamily="34" charset="0"/>
              </a:rPr>
              <a:t>V</a:t>
            </a:r>
            <a:r>
              <a:rPr lang="vi-VN" sz="2400" kern="1200" dirty="0">
                <a:solidFill>
                  <a:schemeClr val="tx1"/>
                </a:solidFill>
                <a:latin typeface="+mn-lt"/>
                <a:ea typeface="Calibri" panose="020F0502020204030204" pitchFamily="34" charset="0"/>
                <a:cs typeface="Arial" panose="020B0604020202020204" pitchFamily="34" charset="0"/>
              </a:rPr>
              <a:t>iệc dùng các từ</a:t>
            </a:r>
            <a:r>
              <a:rPr lang="en-US" sz="2400" kern="1200" dirty="0">
                <a:solidFill>
                  <a:schemeClr val="tx1"/>
                </a:solidFill>
                <a:latin typeface="+mn-lt"/>
                <a:ea typeface="Calibri" panose="020F0502020204030204" pitchFamily="34" charset="0"/>
                <a:cs typeface="Arial" panose="020B0604020202020204" pitchFamily="34" charset="0"/>
              </a:rPr>
              <a:t> </a:t>
            </a:r>
            <a:r>
              <a:rPr lang="en-US" sz="2400" kern="1200" dirty="0" err="1">
                <a:solidFill>
                  <a:schemeClr val="tx1"/>
                </a:solidFill>
                <a:latin typeface="+mn-lt"/>
                <a:ea typeface="Calibri" panose="020F0502020204030204" pitchFamily="34" charset="0"/>
                <a:cs typeface="Arial" panose="020B0604020202020204" pitchFamily="34" charset="0"/>
              </a:rPr>
              <a:t>đồng</a:t>
            </a:r>
            <a:r>
              <a:rPr lang="en-US" sz="2400" kern="1200" dirty="0">
                <a:solidFill>
                  <a:schemeClr val="tx1"/>
                </a:solidFill>
                <a:latin typeface="+mn-lt"/>
                <a:ea typeface="Calibri" panose="020F0502020204030204" pitchFamily="34" charset="0"/>
                <a:cs typeface="Arial" panose="020B0604020202020204" pitchFamily="34" charset="0"/>
              </a:rPr>
              <a:t> </a:t>
            </a:r>
            <a:r>
              <a:rPr lang="en-US" sz="2400" kern="1200" dirty="0" err="1">
                <a:solidFill>
                  <a:schemeClr val="tx1"/>
                </a:solidFill>
                <a:latin typeface="+mn-lt"/>
                <a:ea typeface="Calibri" panose="020F0502020204030204" pitchFamily="34" charset="0"/>
                <a:cs typeface="Arial" panose="020B0604020202020204" pitchFamily="34" charset="0"/>
              </a:rPr>
              <a:t>nghĩa</a:t>
            </a:r>
            <a:r>
              <a:rPr lang="en-US" sz="2400" kern="1200" dirty="0">
                <a:solidFill>
                  <a:schemeClr val="tx1"/>
                </a:solidFill>
                <a:latin typeface="+mn-lt"/>
                <a:ea typeface="Calibri" panose="020F0502020204030204" pitchFamily="34" charset="0"/>
                <a:cs typeface="Arial" panose="020B0604020202020204" pitchFamily="34" charset="0"/>
              </a:rPr>
              <a:t> </a:t>
            </a:r>
            <a:r>
              <a:rPr lang="en-US" sz="2400" kern="1200" dirty="0" err="1">
                <a:solidFill>
                  <a:schemeClr val="tx1"/>
                </a:solidFill>
                <a:latin typeface="+mn-lt"/>
                <a:ea typeface="Calibri" panose="020F0502020204030204" pitchFamily="34" charset="0"/>
                <a:cs typeface="Arial" panose="020B0604020202020204" pitchFamily="34" charset="0"/>
              </a:rPr>
              <a:t>với</a:t>
            </a:r>
            <a:r>
              <a:rPr lang="en-US" sz="2400" kern="1200" dirty="0">
                <a:solidFill>
                  <a:schemeClr val="tx1"/>
                </a:solidFill>
                <a:latin typeface="+mn-lt"/>
                <a:ea typeface="Calibri" panose="020F0502020204030204" pitchFamily="34" charset="0"/>
                <a:cs typeface="Arial" panose="020B0604020202020204" pitchFamily="34" charset="0"/>
              </a:rPr>
              <a:t> </a:t>
            </a:r>
            <a:r>
              <a:rPr lang="en-US" sz="2400" kern="1200" dirty="0" err="1">
                <a:solidFill>
                  <a:schemeClr val="tx1"/>
                </a:solidFill>
                <a:latin typeface="+mn-lt"/>
                <a:ea typeface="Calibri" panose="020F0502020204030204" pitchFamily="34" charset="0"/>
                <a:cs typeface="Arial" panose="020B0604020202020204" pitchFamily="34" charset="0"/>
              </a:rPr>
              <a:t>từ</a:t>
            </a:r>
            <a:r>
              <a:rPr lang="en-US" sz="2400" kern="1200" dirty="0">
                <a:solidFill>
                  <a:schemeClr val="tx1"/>
                </a:solidFill>
                <a:latin typeface="+mn-lt"/>
                <a:ea typeface="Calibri" panose="020F0502020204030204" pitchFamily="34" charset="0"/>
                <a:cs typeface="Arial" panose="020B0604020202020204" pitchFamily="34" charset="0"/>
              </a:rPr>
              <a:t> </a:t>
            </a:r>
            <a:r>
              <a:rPr lang="en-US" sz="2400" b="1" i="1" kern="1200" dirty="0" err="1">
                <a:solidFill>
                  <a:schemeClr val="tx1"/>
                </a:solidFill>
                <a:latin typeface="+mn-lt"/>
                <a:ea typeface="Calibri" panose="020F0502020204030204" pitchFamily="34" charset="0"/>
                <a:cs typeface="Arial" panose="020B0604020202020204" pitchFamily="34" charset="0"/>
              </a:rPr>
              <a:t>mang</a:t>
            </a:r>
            <a:r>
              <a:rPr lang="en-US" sz="2400" kern="1200" dirty="0">
                <a:solidFill>
                  <a:schemeClr val="tx1"/>
                </a:solidFill>
                <a:latin typeface="+mn-lt"/>
                <a:ea typeface="Calibri" panose="020F0502020204030204" pitchFamily="34" charset="0"/>
                <a:cs typeface="Arial" panose="020B0604020202020204" pitchFamily="34" charset="0"/>
              </a:rPr>
              <a:t> </a:t>
            </a:r>
            <a:r>
              <a:rPr lang="en-US" sz="2400" kern="1200" dirty="0" err="1">
                <a:solidFill>
                  <a:schemeClr val="tx1"/>
                </a:solidFill>
                <a:latin typeface="+mn-lt"/>
                <a:ea typeface="Calibri" panose="020F0502020204030204" pitchFamily="34" charset="0"/>
                <a:cs typeface="Arial" panose="020B0604020202020204" pitchFamily="34" charset="0"/>
              </a:rPr>
              <a:t>như</a:t>
            </a:r>
            <a:r>
              <a:rPr lang="en-US" sz="2400" kern="1200" dirty="0">
                <a:solidFill>
                  <a:schemeClr val="tx1"/>
                </a:solidFill>
                <a:latin typeface="+mn-lt"/>
                <a:ea typeface="Calibri" panose="020F0502020204030204" pitchFamily="34" charset="0"/>
                <a:cs typeface="Arial" panose="020B0604020202020204" pitchFamily="34" charset="0"/>
              </a:rPr>
              <a:t> </a:t>
            </a:r>
            <a:r>
              <a:rPr lang="en-US" sz="2400" b="1" i="1" kern="1200" dirty="0" err="1">
                <a:solidFill>
                  <a:schemeClr val="tx1"/>
                </a:solidFill>
                <a:latin typeface="+mn-lt"/>
                <a:ea typeface="Calibri" panose="020F0502020204030204" pitchFamily="34" charset="0"/>
                <a:cs typeface="Arial" panose="020B0604020202020204" pitchFamily="34" charset="0"/>
              </a:rPr>
              <a:t>đeo</a:t>
            </a:r>
            <a:r>
              <a:rPr lang="en-US" sz="2400" b="1" i="1" kern="1200" dirty="0">
                <a:solidFill>
                  <a:schemeClr val="tx1"/>
                </a:solidFill>
                <a:latin typeface="+mn-lt"/>
                <a:ea typeface="Calibri" panose="020F0502020204030204" pitchFamily="34" charset="0"/>
                <a:cs typeface="Arial" panose="020B0604020202020204" pitchFamily="34" charset="0"/>
              </a:rPr>
              <a:t>, </a:t>
            </a:r>
            <a:r>
              <a:rPr lang="en-US" sz="2400" b="1" i="1" kern="1200" dirty="0" err="1">
                <a:solidFill>
                  <a:schemeClr val="tx1"/>
                </a:solidFill>
                <a:latin typeface="+mn-lt"/>
                <a:ea typeface="Calibri" panose="020F0502020204030204" pitchFamily="34" charset="0"/>
                <a:cs typeface="Arial" panose="020B0604020202020204" pitchFamily="34" charset="0"/>
              </a:rPr>
              <a:t>xách</a:t>
            </a:r>
            <a:r>
              <a:rPr lang="en-US" sz="2400" b="1" i="1" kern="1200" dirty="0">
                <a:solidFill>
                  <a:schemeClr val="tx1"/>
                </a:solidFill>
                <a:latin typeface="+mn-lt"/>
                <a:ea typeface="Calibri" panose="020F0502020204030204" pitchFamily="34" charset="0"/>
                <a:cs typeface="Arial" panose="020B0604020202020204" pitchFamily="34" charset="0"/>
              </a:rPr>
              <a:t>, </a:t>
            </a:r>
            <a:r>
              <a:rPr lang="en-US" sz="2400" b="1" i="1" kern="1200" dirty="0" err="1">
                <a:solidFill>
                  <a:schemeClr val="tx1"/>
                </a:solidFill>
                <a:latin typeface="+mn-lt"/>
                <a:ea typeface="Calibri" panose="020F0502020204030204" pitchFamily="34" charset="0"/>
                <a:cs typeface="Arial" panose="020B0604020202020204" pitchFamily="34" charset="0"/>
              </a:rPr>
              <a:t>vác</a:t>
            </a:r>
            <a:r>
              <a:rPr lang="en-US" sz="2400" b="1" i="1" kern="1200" dirty="0">
                <a:solidFill>
                  <a:schemeClr val="tx1"/>
                </a:solidFill>
                <a:latin typeface="+mn-lt"/>
                <a:ea typeface="Calibri" panose="020F0502020204030204" pitchFamily="34" charset="0"/>
                <a:cs typeface="Arial" panose="020B0604020202020204" pitchFamily="34" charset="0"/>
              </a:rPr>
              <a:t>, </a:t>
            </a:r>
            <a:r>
              <a:rPr lang="en-US" sz="2400" b="1" i="1" kern="1200" dirty="0" err="1">
                <a:solidFill>
                  <a:schemeClr val="tx1"/>
                </a:solidFill>
                <a:latin typeface="+mn-lt"/>
                <a:ea typeface="Calibri" panose="020F0502020204030204" pitchFamily="34" charset="0"/>
                <a:cs typeface="Arial" panose="020B0604020202020204" pitchFamily="34" charset="0"/>
              </a:rPr>
              <a:t>khiêng</a:t>
            </a:r>
            <a:r>
              <a:rPr lang="en-US" sz="2400" b="1" kern="1200" dirty="0">
                <a:solidFill>
                  <a:schemeClr val="tx1"/>
                </a:solidFill>
                <a:latin typeface="+mn-lt"/>
                <a:ea typeface="Calibri" panose="020F0502020204030204" pitchFamily="34" charset="0"/>
                <a:cs typeface="Arial" panose="020B0604020202020204" pitchFamily="34" charset="0"/>
              </a:rPr>
              <a:t> </a:t>
            </a:r>
            <a:r>
              <a:rPr lang="vi-VN" sz="2400" kern="1200" dirty="0">
                <a:solidFill>
                  <a:schemeClr val="tx1"/>
                </a:solidFill>
                <a:latin typeface="+mn-lt"/>
                <a:ea typeface="Calibri" panose="020F0502020204030204" pitchFamily="34" charset="0"/>
                <a:cs typeface="Arial" panose="020B0604020202020204" pitchFamily="34" charset="0"/>
              </a:rPr>
              <a:t>ở mỗi câu rất phù hợp. </a:t>
            </a:r>
            <a:endParaRPr lang="en-US" sz="2400" kern="1200" dirty="0">
              <a:solidFill>
                <a:schemeClr val="tx1"/>
              </a:solidFill>
              <a:latin typeface="+mn-lt"/>
              <a:ea typeface="Calibri" panose="020F0502020204030204" pitchFamily="34" charset="0"/>
              <a:cs typeface="Arial" panose="020B0604020202020204" pitchFamily="34" charset="0"/>
            </a:endParaRPr>
          </a:p>
          <a:p>
            <a:pPr marL="432020" indent="-432020" algn="just" defTabSz="576026">
              <a:lnSpc>
                <a:spcPct val="150000"/>
              </a:lnSpc>
              <a:buClrTx/>
              <a:buFont typeface="Courier New" panose="02070309020205020404" pitchFamily="49" charset="0"/>
              <a:buChar char="o"/>
            </a:pPr>
            <a:r>
              <a:rPr lang="en-US" sz="2400" kern="1200" dirty="0" err="1">
                <a:solidFill>
                  <a:schemeClr val="tx1"/>
                </a:solidFill>
                <a:latin typeface="+mn-lt"/>
                <a:ea typeface="Calibri" panose="020F0502020204030204" pitchFamily="34" charset="0"/>
                <a:cs typeface="Arial" panose="020B0604020202020204" pitchFamily="34" charset="0"/>
              </a:rPr>
              <a:t>Vì</a:t>
            </a:r>
            <a:r>
              <a:rPr lang="en-US" sz="2400" kern="1200" dirty="0">
                <a:solidFill>
                  <a:schemeClr val="tx1"/>
                </a:solidFill>
                <a:latin typeface="+mn-lt"/>
                <a:ea typeface="Calibri" panose="020F0502020204030204" pitchFamily="34" charset="0"/>
                <a:cs typeface="Arial" panose="020B0604020202020204" pitchFamily="34" charset="0"/>
              </a:rPr>
              <a:t> </a:t>
            </a:r>
            <a:r>
              <a:rPr lang="vi-VN" sz="2400" kern="1200" dirty="0">
                <a:solidFill>
                  <a:schemeClr val="tx1"/>
                </a:solidFill>
                <a:latin typeface="+mn-lt"/>
                <a:ea typeface="Calibri" panose="020F0502020204030204" pitchFamily="34" charset="0"/>
                <a:cs typeface="Arial" panose="020B0604020202020204" pitchFamily="34" charset="0"/>
              </a:rPr>
              <a:t>mỗi từ đều mang một ý nghĩa hình ảnh cụ thể, giúp miêu tả rõ ràng hành động của mỗi nhân vật, tạo nên sự đa dạng và sinh động cho câu chuyện. Đồng thời, việc sử dụng các từ khác nhau cũng giúp tránh lặp lại từ ngữ, làm cho câu văn trở nên phong phú và hấp dẫn hơn.</a:t>
            </a:r>
            <a:endParaRPr lang="vi-VN" sz="2400" i="1" kern="1200" dirty="0">
              <a:solidFill>
                <a:schemeClr val="tx1"/>
              </a:solidFill>
              <a:latin typeface="+mn-lt"/>
              <a:ea typeface="Calibri" panose="020F0502020204030204" pitchFamily="34" charset="0"/>
              <a:cs typeface="Arial" panose="020B0604020202020204" pitchFamily="34" charset="0"/>
            </a:endParaRPr>
          </a:p>
        </p:txBody>
      </p:sp>
      <p:sp>
        <p:nvSpPr>
          <p:cNvPr id="11" name="Rounded Rectangle 34">
            <a:extLst>
              <a:ext uri="{FF2B5EF4-FFF2-40B4-BE49-F238E27FC236}">
                <a16:creationId xmlns:a16="http://schemas.microsoft.com/office/drawing/2014/main" id="{00437D91-A707-8BB3-4C37-7B8401907CA6}"/>
              </a:ext>
            </a:extLst>
          </p:cNvPr>
          <p:cNvSpPr/>
          <p:nvPr/>
        </p:nvSpPr>
        <p:spPr>
          <a:xfrm>
            <a:off x="4614272" y="1351051"/>
            <a:ext cx="2698808" cy="715401"/>
          </a:xfrm>
          <a:prstGeom prst="roundRect">
            <a:avLst/>
          </a:prstGeom>
          <a:solidFill>
            <a:schemeClr val="accent6">
              <a:lumMod val="40000"/>
              <a:lumOff val="6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defTabSz="576026">
              <a:buClrTx/>
              <a:defRPr/>
            </a:pPr>
            <a:r>
              <a:rPr lang="en-US" sz="2400" b="1" kern="1200" dirty="0">
                <a:solidFill>
                  <a:schemeClr val="tx1"/>
                </a:solidFill>
                <a:latin typeface="+mn-lt"/>
                <a:ea typeface="Calibri" panose="020F0502020204030204" pitchFamily="34" charset="0"/>
                <a:cs typeface="Arial" panose="020B0604020202020204" pitchFamily="34" charset="0"/>
              </a:rPr>
              <a:t>ĐÁP ÁN BÀI 2</a:t>
            </a:r>
          </a:p>
        </p:txBody>
      </p:sp>
    </p:spTree>
    <p:extLst>
      <p:ext uri="{BB962C8B-B14F-4D97-AF65-F5344CB8AC3E}">
        <p14:creationId xmlns:p14="http://schemas.microsoft.com/office/powerpoint/2010/main" val="185258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F70C93D3-7BD7-CB74-CE66-4D6512ED36BD}"/>
              </a:ext>
            </a:extLst>
          </p:cNvPr>
          <p:cNvPicPr>
            <a:picLocks noChangeAspect="1"/>
          </p:cNvPicPr>
          <p:nvPr/>
        </p:nvPicPr>
        <p:blipFill>
          <a:blip r:embed="rId4"/>
          <a:stretch>
            <a:fillRect/>
          </a:stretch>
        </p:blipFill>
        <p:spPr>
          <a:xfrm>
            <a:off x="4619855" y="2999936"/>
            <a:ext cx="2952289" cy="1633356"/>
          </a:xfrm>
          <a:prstGeom prst="rect">
            <a:avLst/>
          </a:prstGeom>
        </p:spPr>
      </p:pic>
    </p:spTree>
    <p:extLst>
      <p:ext uri="{BB962C8B-B14F-4D97-AF65-F5344CB8AC3E}">
        <p14:creationId xmlns:p14="http://schemas.microsoft.com/office/powerpoint/2010/main" val="428789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E099587-688C-E2C1-D4D3-E1FE26F5A178}"/>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AD772770-8C1D-F529-7041-0ED9C57583AE}"/>
              </a:ext>
            </a:extLst>
          </p:cNvPr>
          <p:cNvGrpSpPr/>
          <p:nvPr/>
        </p:nvGrpSpPr>
        <p:grpSpPr>
          <a:xfrm>
            <a:off x="1318033" y="1980570"/>
            <a:ext cx="1192582" cy="999857"/>
            <a:chOff x="1960099" y="2087900"/>
            <a:chExt cx="1716708" cy="1439283"/>
          </a:xfrm>
        </p:grpSpPr>
        <p:sp>
          <p:nvSpPr>
            <p:cNvPr id="2" name="Google Shape;1152;p47">
              <a:extLst>
                <a:ext uri="{FF2B5EF4-FFF2-40B4-BE49-F238E27FC236}">
                  <a16:creationId xmlns:a16="http://schemas.microsoft.com/office/drawing/2014/main" id="{1850C3DC-5AD9-47EF-745D-EE96EFF2E3DF}"/>
                </a:ext>
              </a:extLst>
            </p:cNvPr>
            <p:cNvSpPr/>
            <p:nvPr/>
          </p:nvSpPr>
          <p:spPr>
            <a:xfrm>
              <a:off x="2098812" y="2087900"/>
              <a:ext cx="1439283" cy="1439283"/>
            </a:xfrm>
            <a:prstGeom prst="donut">
              <a:avLst>
                <a:gd name="adj" fmla="val 7548"/>
              </a:avLst>
            </a:prstGeom>
            <a:solidFill>
              <a:schemeClr val="accent1"/>
            </a:solidFill>
            <a:ln>
              <a:noFill/>
            </a:ln>
          </p:spPr>
          <p:txBody>
            <a:bodyPr spcFirstLastPara="1" wrap="square" lIns="115184" tIns="115184" rIns="115184" bIns="115184" anchor="ctr" anchorCtr="0">
              <a:noAutofit/>
            </a:bodyPr>
            <a:lstStyle/>
            <a:p>
              <a:endParaRPr sz="3200">
                <a:solidFill>
                  <a:srgbClr val="D2EEEE"/>
                </a:solidFill>
                <a:latin typeface="+mn-lt"/>
              </a:endParaRPr>
            </a:p>
          </p:txBody>
        </p:sp>
        <p:sp>
          <p:nvSpPr>
            <p:cNvPr id="3" name="Google Shape;1153;p47">
              <a:extLst>
                <a:ext uri="{FF2B5EF4-FFF2-40B4-BE49-F238E27FC236}">
                  <a16:creationId xmlns:a16="http://schemas.microsoft.com/office/drawing/2014/main" id="{EF83BD75-C2ED-C287-EDF6-861796C82104}"/>
                </a:ext>
              </a:extLst>
            </p:cNvPr>
            <p:cNvSpPr/>
            <p:nvPr/>
          </p:nvSpPr>
          <p:spPr>
            <a:xfrm>
              <a:off x="2098875" y="2087900"/>
              <a:ext cx="1439283" cy="1439283"/>
            </a:xfrm>
            <a:prstGeom prst="arc">
              <a:avLst>
                <a:gd name="adj1" fmla="val 16200000"/>
                <a:gd name="adj2" fmla="val 9372520"/>
              </a:avLst>
            </a:prstGeom>
            <a:noFill/>
            <a:ln w="76200" cap="flat" cmpd="sng">
              <a:solidFill>
                <a:schemeClr val="accent2"/>
              </a:solidFill>
              <a:prstDash val="solid"/>
              <a:round/>
              <a:headEnd type="none" w="sm" len="sm"/>
              <a:tailEnd type="none" w="sm" len="sm"/>
            </a:ln>
          </p:spPr>
          <p:txBody>
            <a:bodyPr spcFirstLastPara="1" wrap="square" lIns="115184" tIns="115184" rIns="115184" bIns="115184" anchor="ctr" anchorCtr="0">
              <a:noAutofit/>
            </a:bodyPr>
            <a:lstStyle/>
            <a:p>
              <a:endParaRPr sz="3200" dirty="0">
                <a:latin typeface="+mn-lt"/>
              </a:endParaRPr>
            </a:p>
          </p:txBody>
        </p:sp>
        <p:sp>
          <p:nvSpPr>
            <p:cNvPr id="17" name="Google Shape;1158;p47">
              <a:extLst>
                <a:ext uri="{FF2B5EF4-FFF2-40B4-BE49-F238E27FC236}">
                  <a16:creationId xmlns:a16="http://schemas.microsoft.com/office/drawing/2014/main" id="{250BB7A6-0343-297B-A873-548CA78BD5B2}"/>
                </a:ext>
              </a:extLst>
            </p:cNvPr>
            <p:cNvSpPr txBox="1">
              <a:spLocks/>
            </p:cNvSpPr>
            <p:nvPr/>
          </p:nvSpPr>
          <p:spPr>
            <a:xfrm>
              <a:off x="1960099" y="2480177"/>
              <a:ext cx="1716708" cy="721531"/>
            </a:xfrm>
            <a:prstGeom prst="rect">
              <a:avLst/>
            </a:prstGeom>
          </p:spPr>
          <p:txBody>
            <a:bodyPr spcFirstLastPara="1" wrap="square" lIns="115184" tIns="115184" rIns="115184" bIns="115184"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mn-lt"/>
                </a:rPr>
                <a:t>1</a:t>
              </a:r>
              <a:endParaRPr lang="en-US" sz="3200" b="1" dirty="0">
                <a:latin typeface="+mn-lt"/>
              </a:endParaRPr>
            </a:p>
          </p:txBody>
        </p:sp>
      </p:grpSp>
      <p:grpSp>
        <p:nvGrpSpPr>
          <p:cNvPr id="24" name="Group 23">
            <a:extLst>
              <a:ext uri="{FF2B5EF4-FFF2-40B4-BE49-F238E27FC236}">
                <a16:creationId xmlns:a16="http://schemas.microsoft.com/office/drawing/2014/main" id="{097325C5-3E78-7654-1C69-8FCCE9047FF5}"/>
              </a:ext>
            </a:extLst>
          </p:cNvPr>
          <p:cNvGrpSpPr/>
          <p:nvPr/>
        </p:nvGrpSpPr>
        <p:grpSpPr>
          <a:xfrm>
            <a:off x="1318032" y="3542339"/>
            <a:ext cx="1192582" cy="999857"/>
            <a:chOff x="5231620" y="2087900"/>
            <a:chExt cx="1716708" cy="1439283"/>
          </a:xfrm>
        </p:grpSpPr>
        <p:sp>
          <p:nvSpPr>
            <p:cNvPr id="4" name="Google Shape;1154;p47">
              <a:extLst>
                <a:ext uri="{FF2B5EF4-FFF2-40B4-BE49-F238E27FC236}">
                  <a16:creationId xmlns:a16="http://schemas.microsoft.com/office/drawing/2014/main" id="{9FD22211-DA59-46BB-F169-106D1C709548}"/>
                </a:ext>
              </a:extLst>
            </p:cNvPr>
            <p:cNvSpPr/>
            <p:nvPr/>
          </p:nvSpPr>
          <p:spPr>
            <a:xfrm>
              <a:off x="5370333" y="2087900"/>
              <a:ext cx="1439283" cy="1439283"/>
            </a:xfrm>
            <a:prstGeom prst="donut">
              <a:avLst>
                <a:gd name="adj" fmla="val 7548"/>
              </a:avLst>
            </a:prstGeom>
            <a:solidFill>
              <a:schemeClr val="accent1"/>
            </a:solidFill>
            <a:ln>
              <a:noFill/>
            </a:ln>
          </p:spPr>
          <p:txBody>
            <a:bodyPr spcFirstLastPara="1" wrap="square" lIns="115184" tIns="115184" rIns="115184" bIns="115184" anchor="ctr" anchorCtr="0">
              <a:noAutofit/>
            </a:bodyPr>
            <a:lstStyle/>
            <a:p>
              <a:endParaRPr sz="3200">
                <a:solidFill>
                  <a:srgbClr val="D2EEEE"/>
                </a:solidFill>
                <a:latin typeface="+mn-lt"/>
              </a:endParaRPr>
            </a:p>
          </p:txBody>
        </p:sp>
        <p:sp>
          <p:nvSpPr>
            <p:cNvPr id="5" name="Google Shape;1155;p47">
              <a:extLst>
                <a:ext uri="{FF2B5EF4-FFF2-40B4-BE49-F238E27FC236}">
                  <a16:creationId xmlns:a16="http://schemas.microsoft.com/office/drawing/2014/main" id="{AB78B7CE-E70E-111A-1BC2-2CA7F30B6385}"/>
                </a:ext>
              </a:extLst>
            </p:cNvPr>
            <p:cNvSpPr/>
            <p:nvPr/>
          </p:nvSpPr>
          <p:spPr>
            <a:xfrm>
              <a:off x="5370396" y="2087900"/>
              <a:ext cx="1439283" cy="1439283"/>
            </a:xfrm>
            <a:prstGeom prst="arc">
              <a:avLst>
                <a:gd name="adj1" fmla="val 16200000"/>
                <a:gd name="adj2" fmla="val 3752266"/>
              </a:avLst>
            </a:prstGeom>
            <a:noFill/>
            <a:ln w="76200" cap="flat" cmpd="sng">
              <a:solidFill>
                <a:schemeClr val="accent6"/>
              </a:solidFill>
              <a:prstDash val="solid"/>
              <a:round/>
              <a:headEnd type="none" w="sm" len="sm"/>
              <a:tailEnd type="none" w="sm" len="sm"/>
            </a:ln>
          </p:spPr>
          <p:txBody>
            <a:bodyPr spcFirstLastPara="1" wrap="square" lIns="115184" tIns="115184" rIns="115184" bIns="115184" anchor="ctr" anchorCtr="0">
              <a:noAutofit/>
            </a:bodyPr>
            <a:lstStyle/>
            <a:p>
              <a:endParaRPr sz="3200">
                <a:latin typeface="+mn-lt"/>
              </a:endParaRPr>
            </a:p>
          </p:txBody>
        </p:sp>
        <p:sp>
          <p:nvSpPr>
            <p:cNvPr id="18" name="Google Shape;1159;p47">
              <a:extLst>
                <a:ext uri="{FF2B5EF4-FFF2-40B4-BE49-F238E27FC236}">
                  <a16:creationId xmlns:a16="http://schemas.microsoft.com/office/drawing/2014/main" id="{698ED907-3335-04BD-3C9A-89F06D66DD76}"/>
                </a:ext>
              </a:extLst>
            </p:cNvPr>
            <p:cNvSpPr txBox="1">
              <a:spLocks/>
            </p:cNvSpPr>
            <p:nvPr/>
          </p:nvSpPr>
          <p:spPr>
            <a:xfrm>
              <a:off x="5231620" y="2480177"/>
              <a:ext cx="1716708" cy="721531"/>
            </a:xfrm>
            <a:prstGeom prst="rect">
              <a:avLst/>
            </a:prstGeom>
          </p:spPr>
          <p:txBody>
            <a:bodyPr spcFirstLastPara="1" wrap="square" lIns="115184" tIns="115184" rIns="115184" bIns="115184"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mn-lt"/>
                </a:rPr>
                <a:t>2</a:t>
              </a:r>
              <a:endParaRPr lang="en-US" sz="3200" b="1" dirty="0">
                <a:latin typeface="+mn-lt"/>
              </a:endParaRPr>
            </a:p>
          </p:txBody>
        </p:sp>
      </p:grpSp>
      <p:grpSp>
        <p:nvGrpSpPr>
          <p:cNvPr id="26" name="Group 25">
            <a:extLst>
              <a:ext uri="{FF2B5EF4-FFF2-40B4-BE49-F238E27FC236}">
                <a16:creationId xmlns:a16="http://schemas.microsoft.com/office/drawing/2014/main" id="{402EDE7F-6703-7B3B-8CD9-01E3BDA2C065}"/>
              </a:ext>
            </a:extLst>
          </p:cNvPr>
          <p:cNvGrpSpPr/>
          <p:nvPr/>
        </p:nvGrpSpPr>
        <p:grpSpPr>
          <a:xfrm>
            <a:off x="1318033" y="5104108"/>
            <a:ext cx="1192582" cy="999857"/>
            <a:chOff x="8503142" y="2087900"/>
            <a:chExt cx="1716708" cy="1439283"/>
          </a:xfrm>
        </p:grpSpPr>
        <p:sp>
          <p:nvSpPr>
            <p:cNvPr id="15" name="Google Shape;1156;p47">
              <a:extLst>
                <a:ext uri="{FF2B5EF4-FFF2-40B4-BE49-F238E27FC236}">
                  <a16:creationId xmlns:a16="http://schemas.microsoft.com/office/drawing/2014/main" id="{9B9330B5-9E33-C8B2-686E-E26EA2A8BCE5}"/>
                </a:ext>
              </a:extLst>
            </p:cNvPr>
            <p:cNvSpPr/>
            <p:nvPr/>
          </p:nvSpPr>
          <p:spPr>
            <a:xfrm>
              <a:off x="8641854" y="2087900"/>
              <a:ext cx="1439283" cy="1439283"/>
            </a:xfrm>
            <a:prstGeom prst="donut">
              <a:avLst>
                <a:gd name="adj" fmla="val 7548"/>
              </a:avLst>
            </a:prstGeom>
            <a:solidFill>
              <a:schemeClr val="accent1"/>
            </a:solidFill>
            <a:ln>
              <a:noFill/>
            </a:ln>
          </p:spPr>
          <p:txBody>
            <a:bodyPr spcFirstLastPara="1" wrap="square" lIns="115184" tIns="115184" rIns="115184" bIns="115184" anchor="ctr" anchorCtr="0">
              <a:noAutofit/>
            </a:bodyPr>
            <a:lstStyle/>
            <a:p>
              <a:endParaRPr sz="3200">
                <a:solidFill>
                  <a:srgbClr val="D2EEEE"/>
                </a:solidFill>
                <a:latin typeface="+mn-lt"/>
              </a:endParaRPr>
            </a:p>
          </p:txBody>
        </p:sp>
        <p:sp>
          <p:nvSpPr>
            <p:cNvPr id="16" name="Google Shape;1157;p47">
              <a:extLst>
                <a:ext uri="{FF2B5EF4-FFF2-40B4-BE49-F238E27FC236}">
                  <a16:creationId xmlns:a16="http://schemas.microsoft.com/office/drawing/2014/main" id="{07028162-63DA-BE28-C96B-5499CF8C2D29}"/>
                </a:ext>
              </a:extLst>
            </p:cNvPr>
            <p:cNvSpPr/>
            <p:nvPr/>
          </p:nvSpPr>
          <p:spPr>
            <a:xfrm>
              <a:off x="8641917" y="2087900"/>
              <a:ext cx="1439283" cy="1439283"/>
            </a:xfrm>
            <a:prstGeom prst="arc">
              <a:avLst>
                <a:gd name="adj1" fmla="val 16200000"/>
                <a:gd name="adj2" fmla="val 6488395"/>
              </a:avLst>
            </a:prstGeom>
            <a:noFill/>
            <a:ln w="76200" cap="flat" cmpd="sng">
              <a:solidFill>
                <a:srgbClr val="C00000"/>
              </a:solidFill>
              <a:prstDash val="solid"/>
              <a:round/>
              <a:headEnd type="none" w="sm" len="sm"/>
              <a:tailEnd type="none" w="sm" len="sm"/>
            </a:ln>
          </p:spPr>
          <p:txBody>
            <a:bodyPr spcFirstLastPara="1" wrap="square" lIns="115184" tIns="115184" rIns="115184" bIns="115184" anchor="ctr" anchorCtr="0">
              <a:noAutofit/>
            </a:bodyPr>
            <a:lstStyle/>
            <a:p>
              <a:endParaRPr sz="3200">
                <a:latin typeface="+mn-lt"/>
              </a:endParaRPr>
            </a:p>
          </p:txBody>
        </p:sp>
        <p:sp>
          <p:nvSpPr>
            <p:cNvPr id="19" name="Google Shape;1160;p47">
              <a:extLst>
                <a:ext uri="{FF2B5EF4-FFF2-40B4-BE49-F238E27FC236}">
                  <a16:creationId xmlns:a16="http://schemas.microsoft.com/office/drawing/2014/main" id="{EDA409E6-6C5A-5250-01BE-42739547931F}"/>
                </a:ext>
              </a:extLst>
            </p:cNvPr>
            <p:cNvSpPr txBox="1">
              <a:spLocks/>
            </p:cNvSpPr>
            <p:nvPr/>
          </p:nvSpPr>
          <p:spPr>
            <a:xfrm>
              <a:off x="8503142" y="2480177"/>
              <a:ext cx="1716708" cy="721531"/>
            </a:xfrm>
            <a:prstGeom prst="rect">
              <a:avLst/>
            </a:prstGeom>
          </p:spPr>
          <p:txBody>
            <a:bodyPr spcFirstLastPara="1" wrap="square" lIns="115184" tIns="115184" rIns="115184" bIns="115184"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mn-lt"/>
                </a:rPr>
                <a:t>3</a:t>
              </a:r>
              <a:endParaRPr lang="en-US" sz="3200" b="1" dirty="0">
                <a:latin typeface="+mn-lt"/>
              </a:endParaRPr>
            </a:p>
          </p:txBody>
        </p:sp>
      </p:grpSp>
      <p:sp>
        <p:nvSpPr>
          <p:cNvPr id="28" name="TextBox 27">
            <a:extLst>
              <a:ext uri="{FF2B5EF4-FFF2-40B4-BE49-F238E27FC236}">
                <a16:creationId xmlns:a16="http://schemas.microsoft.com/office/drawing/2014/main" id="{96E810F9-C8D4-B46B-4AAC-36432940419C}"/>
              </a:ext>
            </a:extLst>
          </p:cNvPr>
          <p:cNvSpPr txBox="1"/>
          <p:nvPr/>
        </p:nvSpPr>
        <p:spPr>
          <a:xfrm>
            <a:off x="2623930" y="1919575"/>
            <a:ext cx="8362122" cy="1121846"/>
          </a:xfrm>
          <a:prstGeom prst="rect">
            <a:avLst/>
          </a:prstGeom>
          <a:noFill/>
        </p:spPr>
        <p:txBody>
          <a:bodyPr wrap="square">
            <a:spAutoFit/>
          </a:bodyPr>
          <a:lstStyle/>
          <a:p>
            <a:pPr defTabSz="1152053">
              <a:lnSpc>
                <a:spcPct val="150000"/>
              </a:lnSpc>
              <a:buClrTx/>
              <a:defRPr/>
            </a:pPr>
            <a:r>
              <a:rPr lang="vi-VN" sz="2400" dirty="0">
                <a:solidFill>
                  <a:sysClr val="windowText" lastClr="000000"/>
                </a:solidFill>
                <a:latin typeface="+mn-lt"/>
              </a:rPr>
              <a:t>Xem lại kiến thức bài </a:t>
            </a:r>
            <a:r>
              <a:rPr lang="vi-VN" sz="2400" i="1" dirty="0">
                <a:solidFill>
                  <a:schemeClr val="tx1"/>
                </a:solidFill>
                <a:latin typeface="+mn-lt"/>
              </a:rPr>
              <a:t>Luyện từ và câu – Từ đồng nghĩa</a:t>
            </a:r>
            <a:r>
              <a:rPr lang="en-US" sz="2400" dirty="0">
                <a:solidFill>
                  <a:sysClr val="windowText" lastClr="000000"/>
                </a:solidFill>
                <a:latin typeface="+mn-lt"/>
              </a:rPr>
              <a:t>; </a:t>
            </a:r>
            <a:r>
              <a:rPr lang="vi-VN" sz="2400" dirty="0">
                <a:solidFill>
                  <a:sysClr val="windowText" lastClr="000000"/>
                </a:solidFill>
                <a:latin typeface="+mn-lt"/>
              </a:rPr>
              <a:t>hiểu, phân biệt và vận dụng được kiến thức.</a:t>
            </a:r>
            <a:endParaRPr lang="en-US" sz="2400" dirty="0">
              <a:solidFill>
                <a:sysClr val="windowText" lastClr="000000"/>
              </a:solidFill>
              <a:latin typeface="+mn-lt"/>
            </a:endParaRPr>
          </a:p>
        </p:txBody>
      </p:sp>
      <p:sp>
        <p:nvSpPr>
          <p:cNvPr id="30" name="TextBox 29">
            <a:extLst>
              <a:ext uri="{FF2B5EF4-FFF2-40B4-BE49-F238E27FC236}">
                <a16:creationId xmlns:a16="http://schemas.microsoft.com/office/drawing/2014/main" id="{DA63FA16-04FF-0909-4395-95C6D0041A8D}"/>
              </a:ext>
            </a:extLst>
          </p:cNvPr>
          <p:cNvSpPr txBox="1"/>
          <p:nvPr/>
        </p:nvSpPr>
        <p:spPr>
          <a:xfrm>
            <a:off x="2623930" y="3811434"/>
            <a:ext cx="8362122" cy="461665"/>
          </a:xfrm>
          <a:prstGeom prst="rect">
            <a:avLst/>
          </a:prstGeom>
          <a:noFill/>
        </p:spPr>
        <p:txBody>
          <a:bodyPr wrap="square">
            <a:spAutoFit/>
          </a:bodyPr>
          <a:lstStyle/>
          <a:p>
            <a:pPr defTabSz="1152053">
              <a:buClrTx/>
              <a:defRPr/>
            </a:pPr>
            <a:r>
              <a:rPr lang="vi-VN" sz="2400" dirty="0">
                <a:solidFill>
                  <a:sysClr val="windowText" lastClr="000000"/>
                </a:solidFill>
                <a:latin typeface="+mn-lt"/>
              </a:rPr>
              <a:t>Chia sẻ với người thân về bài học.</a:t>
            </a:r>
            <a:endParaRPr lang="en-US" sz="2400" dirty="0">
              <a:solidFill>
                <a:sysClr val="windowText" lastClr="000000"/>
              </a:solidFill>
              <a:latin typeface="+mn-lt"/>
            </a:endParaRPr>
          </a:p>
        </p:txBody>
      </p:sp>
      <p:sp>
        <p:nvSpPr>
          <p:cNvPr id="34" name="TextBox 33">
            <a:extLst>
              <a:ext uri="{FF2B5EF4-FFF2-40B4-BE49-F238E27FC236}">
                <a16:creationId xmlns:a16="http://schemas.microsoft.com/office/drawing/2014/main" id="{6620CF69-3A51-1616-B5C8-A70EE2267D14}"/>
              </a:ext>
            </a:extLst>
          </p:cNvPr>
          <p:cNvSpPr txBox="1"/>
          <p:nvPr/>
        </p:nvSpPr>
        <p:spPr>
          <a:xfrm>
            <a:off x="2623930" y="5043112"/>
            <a:ext cx="8362122" cy="1121846"/>
          </a:xfrm>
          <a:prstGeom prst="rect">
            <a:avLst/>
          </a:prstGeom>
          <a:noFill/>
        </p:spPr>
        <p:txBody>
          <a:bodyPr wrap="square">
            <a:spAutoFit/>
          </a:bodyPr>
          <a:lstStyle/>
          <a:p>
            <a:pPr defTabSz="1152053">
              <a:lnSpc>
                <a:spcPct val="150000"/>
              </a:lnSpc>
              <a:buClrTx/>
              <a:defRPr/>
            </a:pPr>
            <a:r>
              <a:rPr lang="vi-VN" sz="2400" dirty="0">
                <a:solidFill>
                  <a:sysClr val="windowText" lastClr="000000"/>
                </a:solidFill>
                <a:latin typeface="+mn-lt"/>
              </a:rPr>
              <a:t>Đọc trước </a:t>
            </a:r>
            <a:r>
              <a:rPr lang="en-US" sz="2400" dirty="0" err="1">
                <a:solidFill>
                  <a:schemeClr val="tx1"/>
                </a:solidFill>
                <a:latin typeface="+mn-lt"/>
              </a:rPr>
              <a:t>bài</a:t>
            </a:r>
            <a:r>
              <a:rPr lang="vi-VN" sz="2400" dirty="0">
                <a:solidFill>
                  <a:schemeClr val="tx1"/>
                </a:solidFill>
                <a:latin typeface="+mn-lt"/>
              </a:rPr>
              <a:t>: </a:t>
            </a:r>
            <a:r>
              <a:rPr lang="vi-VN" sz="2400" i="1" dirty="0">
                <a:solidFill>
                  <a:schemeClr val="tx1"/>
                </a:solidFill>
                <a:latin typeface="+mn-lt"/>
              </a:rPr>
              <a:t>Viết – Luyện tập viết đoạn văn giới thiệu một nhân vật văn học ( Tìm ý, sắp xếp ý).</a:t>
            </a:r>
            <a:endParaRPr lang="en-US" sz="2400" i="1" dirty="0">
              <a:solidFill>
                <a:schemeClr val="tx1"/>
              </a:solidFill>
              <a:latin typeface="+mn-lt"/>
            </a:endParaRPr>
          </a:p>
        </p:txBody>
      </p:sp>
    </p:spTree>
    <p:extLst>
      <p:ext uri="{BB962C8B-B14F-4D97-AF65-F5344CB8AC3E}">
        <p14:creationId xmlns:p14="http://schemas.microsoft.com/office/powerpoint/2010/main" val="333938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CC235432-3923-A218-D229-6C73B339BF83}"/>
              </a:ext>
            </a:extLst>
          </p:cNvPr>
          <p:cNvPicPr>
            <a:picLocks noChangeAspect="1"/>
          </p:cNvPicPr>
          <p:nvPr/>
        </p:nvPicPr>
        <p:blipFill>
          <a:blip r:embed="rId4"/>
          <a:stretch>
            <a:fillRect/>
          </a:stretch>
        </p:blipFill>
        <p:spPr>
          <a:xfrm>
            <a:off x="4619855" y="2999936"/>
            <a:ext cx="2952289" cy="1633356"/>
          </a:xfrm>
          <a:prstGeom prst="rect">
            <a:avLst/>
          </a:prstGeom>
        </p:spPr>
      </p:pic>
    </p:spTree>
    <p:extLst>
      <p:ext uri="{BB962C8B-B14F-4D97-AF65-F5344CB8AC3E}">
        <p14:creationId xmlns:p14="http://schemas.microsoft.com/office/powerpoint/2010/main" val="12735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34">
            <a:extLst>
              <a:ext uri="{FF2B5EF4-FFF2-40B4-BE49-F238E27FC236}">
                <a16:creationId xmlns:a16="http://schemas.microsoft.com/office/drawing/2014/main" id="{66528595-E2E6-079F-6881-7BE2075C854A}"/>
              </a:ext>
            </a:extLst>
          </p:cNvPr>
          <p:cNvSpPr/>
          <p:nvPr/>
        </p:nvSpPr>
        <p:spPr>
          <a:xfrm>
            <a:off x="3841289" y="1518341"/>
            <a:ext cx="4196684" cy="794909"/>
          </a:xfrm>
          <a:prstGeom prst="roundRect">
            <a:avLst/>
          </a:prstGeom>
          <a:solidFill>
            <a:schemeClr val="accent4">
              <a:lumMod val="40000"/>
              <a:lumOff val="6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a:buClrTx/>
              <a:buFontTx/>
              <a:buNone/>
              <a:defRPr/>
            </a:pPr>
            <a:r>
              <a:rPr lang="en-US" sz="2400" b="1">
                <a:solidFill>
                  <a:schemeClr val="tx1"/>
                </a:solidFill>
                <a:latin typeface="+mn-lt"/>
                <a:ea typeface="+mn-ea"/>
                <a:cs typeface="Arial" panose="020B0604020202020204" pitchFamily="34" charset="0"/>
              </a:rPr>
              <a:t>Làm việc nhóm đôi</a:t>
            </a:r>
            <a:endParaRPr lang="en-US" sz="2400" b="1" dirty="0">
              <a:solidFill>
                <a:schemeClr val="tx1"/>
              </a:solidFill>
              <a:latin typeface="+mn-lt"/>
              <a:ea typeface="+mn-ea"/>
              <a:cs typeface="Arial" panose="020B0604020202020204" pitchFamily="34" charset="0"/>
            </a:endParaRPr>
          </a:p>
        </p:txBody>
      </p:sp>
      <p:sp>
        <p:nvSpPr>
          <p:cNvPr id="4" name="TextBox 3">
            <a:extLst>
              <a:ext uri="{FF2B5EF4-FFF2-40B4-BE49-F238E27FC236}">
                <a16:creationId xmlns:a16="http://schemas.microsoft.com/office/drawing/2014/main" id="{9BBBE26F-74E8-F384-C99A-0D6FAE8D4085}"/>
              </a:ext>
            </a:extLst>
          </p:cNvPr>
          <p:cNvSpPr txBox="1"/>
          <p:nvPr/>
        </p:nvSpPr>
        <p:spPr>
          <a:xfrm>
            <a:off x="1153928" y="2607192"/>
            <a:ext cx="9565979" cy="461665"/>
          </a:xfrm>
          <a:prstGeom prst="rect">
            <a:avLst/>
          </a:prstGeom>
          <a:noFill/>
        </p:spPr>
        <p:txBody>
          <a:bodyPr wrap="square" rtlCol="0">
            <a:spAutoFit/>
          </a:bodyPr>
          <a:lstStyle/>
          <a:p>
            <a:pPr lvl="0" algn="ctr">
              <a:buClrTx/>
              <a:defRPr/>
            </a:pPr>
            <a:r>
              <a:rPr lang="vi-VN" sz="2400">
                <a:solidFill>
                  <a:sysClr val="windowText" lastClr="000000"/>
                </a:solidFill>
                <a:latin typeface="+mn-lt"/>
              </a:rPr>
              <a:t>Em hãy tìm từ gần nghĩa nhất so với các từ sau đây</a:t>
            </a:r>
            <a:r>
              <a:rPr lang="en-US" sz="2400">
                <a:solidFill>
                  <a:sysClr val="windowText" lastClr="000000"/>
                </a:solidFill>
                <a:latin typeface="+mn-lt"/>
              </a:rPr>
              <a:t>:</a:t>
            </a:r>
          </a:p>
        </p:txBody>
      </p:sp>
      <p:sp>
        <p:nvSpPr>
          <p:cNvPr id="5" name="Rounded Rectangle 206">
            <a:extLst>
              <a:ext uri="{FF2B5EF4-FFF2-40B4-BE49-F238E27FC236}">
                <a16:creationId xmlns:a16="http://schemas.microsoft.com/office/drawing/2014/main" id="{2E345BDE-44CE-5518-EA3C-5B238C91DBB6}"/>
              </a:ext>
            </a:extLst>
          </p:cNvPr>
          <p:cNvSpPr/>
          <p:nvPr/>
        </p:nvSpPr>
        <p:spPr>
          <a:xfrm>
            <a:off x="980425" y="3405223"/>
            <a:ext cx="2130558" cy="853177"/>
          </a:xfrm>
          <a:prstGeom prst="roundRect">
            <a:avLst>
              <a:gd name="adj" fmla="val 11255"/>
            </a:avLst>
          </a:prstGeom>
          <a:solidFill>
            <a:schemeClr val="tx2">
              <a:lumMod val="20000"/>
              <a:lumOff val="80000"/>
            </a:schemeClr>
          </a:solidFill>
          <a:ln w="12700" cap="flat" cmpd="sng" algn="ctr">
            <a:solidFill>
              <a:srgbClr val="000000"/>
            </a:solidFill>
            <a:prstDash val="solid"/>
          </a:ln>
          <a:effectLst/>
        </p:spPr>
        <p:txBody>
          <a:bodyPr rtlCol="0" anchor="ctr"/>
          <a:lstStyle/>
          <a:p>
            <a:pPr lvl="0" algn="ctr">
              <a:buClrTx/>
            </a:pPr>
            <a:r>
              <a:rPr lang="en-US" sz="2400">
                <a:solidFill>
                  <a:srgbClr val="242324"/>
                </a:solidFill>
                <a:latin typeface="+mn-lt"/>
                <a:ea typeface="+mn-ea"/>
                <a:cs typeface="Arial" panose="020B0604020202020204" pitchFamily="34" charset="0"/>
              </a:rPr>
              <a:t>ăn</a:t>
            </a:r>
            <a:endParaRPr lang="vi-VN" sz="2400" dirty="0">
              <a:solidFill>
                <a:srgbClr val="242324"/>
              </a:solidFill>
              <a:latin typeface="+mn-lt"/>
              <a:ea typeface="+mn-ea"/>
              <a:cs typeface="Arial" panose="020B0604020202020204" pitchFamily="34" charset="0"/>
            </a:endParaRPr>
          </a:p>
        </p:txBody>
      </p:sp>
      <p:sp>
        <p:nvSpPr>
          <p:cNvPr id="6" name="Rounded Rectangle 206">
            <a:extLst>
              <a:ext uri="{FF2B5EF4-FFF2-40B4-BE49-F238E27FC236}">
                <a16:creationId xmlns:a16="http://schemas.microsoft.com/office/drawing/2014/main" id="{01417102-7BD1-A3A4-65B6-8B752023AEBE}"/>
              </a:ext>
            </a:extLst>
          </p:cNvPr>
          <p:cNvSpPr/>
          <p:nvPr/>
        </p:nvSpPr>
        <p:spPr>
          <a:xfrm>
            <a:off x="3585890" y="3405223"/>
            <a:ext cx="2130558" cy="853177"/>
          </a:xfrm>
          <a:prstGeom prst="roundRect">
            <a:avLst>
              <a:gd name="adj" fmla="val 11255"/>
            </a:avLst>
          </a:prstGeom>
          <a:solidFill>
            <a:schemeClr val="tx2">
              <a:lumMod val="20000"/>
              <a:lumOff val="80000"/>
            </a:schemeClr>
          </a:solidFill>
          <a:ln w="12700" cap="flat" cmpd="sng" algn="ctr">
            <a:solidFill>
              <a:srgbClr val="000000"/>
            </a:solidFill>
            <a:prstDash val="solid"/>
          </a:ln>
          <a:effectLst/>
        </p:spPr>
        <p:txBody>
          <a:bodyPr rtlCol="0" anchor="ctr"/>
          <a:lstStyle/>
          <a:p>
            <a:pPr lvl="0" algn="ctr">
              <a:buClrTx/>
            </a:pPr>
            <a:r>
              <a:rPr lang="en-US" sz="2400">
                <a:solidFill>
                  <a:srgbClr val="242324"/>
                </a:solidFill>
                <a:latin typeface="+mn-lt"/>
                <a:ea typeface="+mn-ea"/>
                <a:cs typeface="Arial" panose="020B0604020202020204" pitchFamily="34" charset="0"/>
              </a:rPr>
              <a:t>vui vẻ</a:t>
            </a:r>
            <a:endParaRPr lang="vi-VN" sz="2400" dirty="0">
              <a:solidFill>
                <a:srgbClr val="242324"/>
              </a:solidFill>
              <a:latin typeface="+mn-lt"/>
              <a:ea typeface="+mn-ea"/>
              <a:cs typeface="Arial" panose="020B0604020202020204" pitchFamily="34" charset="0"/>
            </a:endParaRPr>
          </a:p>
        </p:txBody>
      </p:sp>
      <p:sp>
        <p:nvSpPr>
          <p:cNvPr id="7" name="Rounded Rectangle 206">
            <a:extLst>
              <a:ext uri="{FF2B5EF4-FFF2-40B4-BE49-F238E27FC236}">
                <a16:creationId xmlns:a16="http://schemas.microsoft.com/office/drawing/2014/main" id="{CBA69123-8854-BFF8-F425-C5B1802B0F6E}"/>
              </a:ext>
            </a:extLst>
          </p:cNvPr>
          <p:cNvSpPr/>
          <p:nvPr/>
        </p:nvSpPr>
        <p:spPr>
          <a:xfrm>
            <a:off x="6162815" y="3405223"/>
            <a:ext cx="2130558" cy="853177"/>
          </a:xfrm>
          <a:prstGeom prst="roundRect">
            <a:avLst>
              <a:gd name="adj" fmla="val 11255"/>
            </a:avLst>
          </a:prstGeom>
          <a:solidFill>
            <a:schemeClr val="tx2">
              <a:lumMod val="20000"/>
              <a:lumOff val="80000"/>
            </a:schemeClr>
          </a:solidFill>
          <a:ln w="12700" cap="flat" cmpd="sng" algn="ctr">
            <a:solidFill>
              <a:srgbClr val="000000"/>
            </a:solidFill>
            <a:prstDash val="solid"/>
          </a:ln>
          <a:effectLst/>
        </p:spPr>
        <p:txBody>
          <a:bodyPr rtlCol="0" anchor="ctr"/>
          <a:lstStyle/>
          <a:p>
            <a:pPr lvl="0" algn="ctr">
              <a:buClrTx/>
            </a:pPr>
            <a:r>
              <a:rPr lang="en-US" sz="2400">
                <a:solidFill>
                  <a:srgbClr val="242324"/>
                </a:solidFill>
                <a:latin typeface="+mn-lt"/>
                <a:ea typeface="+mn-ea"/>
                <a:cs typeface="Arial" panose="020B0604020202020204" pitchFamily="34" charset="0"/>
              </a:rPr>
              <a:t>chăm chỉ</a:t>
            </a:r>
            <a:endParaRPr lang="vi-VN" sz="2400" dirty="0">
              <a:solidFill>
                <a:srgbClr val="242324"/>
              </a:solidFill>
              <a:latin typeface="+mn-lt"/>
              <a:ea typeface="+mn-ea"/>
              <a:cs typeface="Arial" panose="020B0604020202020204" pitchFamily="34" charset="0"/>
            </a:endParaRPr>
          </a:p>
        </p:txBody>
      </p:sp>
      <p:sp>
        <p:nvSpPr>
          <p:cNvPr id="8" name="Rounded Rectangle 206">
            <a:extLst>
              <a:ext uri="{FF2B5EF4-FFF2-40B4-BE49-F238E27FC236}">
                <a16:creationId xmlns:a16="http://schemas.microsoft.com/office/drawing/2014/main" id="{BB3CE231-0172-3516-12FB-5B4BFDB30E38}"/>
              </a:ext>
            </a:extLst>
          </p:cNvPr>
          <p:cNvSpPr/>
          <p:nvPr/>
        </p:nvSpPr>
        <p:spPr>
          <a:xfrm>
            <a:off x="8768280" y="3405223"/>
            <a:ext cx="2130558" cy="853177"/>
          </a:xfrm>
          <a:prstGeom prst="roundRect">
            <a:avLst>
              <a:gd name="adj" fmla="val 11255"/>
            </a:avLst>
          </a:prstGeom>
          <a:solidFill>
            <a:schemeClr val="tx2">
              <a:lumMod val="20000"/>
              <a:lumOff val="80000"/>
            </a:schemeClr>
          </a:solidFill>
          <a:ln w="12700" cap="flat" cmpd="sng" algn="ctr">
            <a:solidFill>
              <a:srgbClr val="000000"/>
            </a:solidFill>
            <a:prstDash val="solid"/>
          </a:ln>
          <a:effectLst/>
        </p:spPr>
        <p:txBody>
          <a:bodyPr rtlCol="0" anchor="ctr"/>
          <a:lstStyle/>
          <a:p>
            <a:pPr lvl="0" algn="ctr">
              <a:buClrTx/>
            </a:pPr>
            <a:r>
              <a:rPr lang="en-US" sz="2400">
                <a:solidFill>
                  <a:srgbClr val="242324"/>
                </a:solidFill>
                <a:latin typeface="+mn-lt"/>
                <a:ea typeface="+mn-ea"/>
                <a:cs typeface="Arial" panose="020B0604020202020204" pitchFamily="34" charset="0"/>
              </a:rPr>
              <a:t>đáng yêu</a:t>
            </a:r>
            <a:endParaRPr lang="vi-VN" sz="2400" dirty="0">
              <a:solidFill>
                <a:srgbClr val="242324"/>
              </a:solidFill>
              <a:latin typeface="+mn-lt"/>
              <a:ea typeface="+mn-ea"/>
              <a:cs typeface="Arial" panose="020B0604020202020204" pitchFamily="34" charset="0"/>
            </a:endParaRPr>
          </a:p>
        </p:txBody>
      </p:sp>
      <p:pic>
        <p:nvPicPr>
          <p:cNvPr id="9" name="Picture 2" descr="https://cdn-icons-png.flaticon.com/128/3248/3248150.png">
            <a:extLst>
              <a:ext uri="{FF2B5EF4-FFF2-40B4-BE49-F238E27FC236}">
                <a16:creationId xmlns:a16="http://schemas.microsoft.com/office/drawing/2014/main" id="{979B7C7E-E1FC-751C-188D-FBA67CEC3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41063" y="4363434"/>
            <a:ext cx="609275" cy="859728"/>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206">
            <a:extLst>
              <a:ext uri="{FF2B5EF4-FFF2-40B4-BE49-F238E27FC236}">
                <a16:creationId xmlns:a16="http://schemas.microsoft.com/office/drawing/2014/main" id="{B298D8DF-C6D7-2F2C-0825-C64874CCF7F0}"/>
              </a:ext>
            </a:extLst>
          </p:cNvPr>
          <p:cNvSpPr/>
          <p:nvPr/>
        </p:nvSpPr>
        <p:spPr>
          <a:xfrm>
            <a:off x="980423" y="5328197"/>
            <a:ext cx="2130558" cy="853177"/>
          </a:xfrm>
          <a:prstGeom prst="roundRect">
            <a:avLst>
              <a:gd name="adj" fmla="val 11255"/>
            </a:avLst>
          </a:prstGeom>
          <a:solidFill>
            <a:srgbClr val="FFFFFF"/>
          </a:solidFill>
          <a:ln w="12700" cap="flat" cmpd="sng" algn="ctr">
            <a:solidFill>
              <a:srgbClr val="000000"/>
            </a:solidFill>
            <a:prstDash val="solid"/>
          </a:ln>
          <a:effectLst/>
        </p:spPr>
        <p:txBody>
          <a:bodyPr rtlCol="0" anchor="ctr"/>
          <a:lstStyle/>
          <a:p>
            <a:pPr lvl="0" algn="ctr">
              <a:buClrTx/>
            </a:pPr>
            <a:r>
              <a:rPr lang="en-US" sz="2400">
                <a:solidFill>
                  <a:srgbClr val="242324"/>
                </a:solidFill>
                <a:latin typeface="+mn-lt"/>
                <a:ea typeface="+mn-ea"/>
                <a:cs typeface="Arial" panose="020B0604020202020204" pitchFamily="34" charset="0"/>
              </a:rPr>
              <a:t>xơi</a:t>
            </a:r>
            <a:endParaRPr lang="vi-VN" sz="2400" dirty="0">
              <a:solidFill>
                <a:srgbClr val="242324"/>
              </a:solidFill>
              <a:latin typeface="+mn-lt"/>
              <a:ea typeface="+mn-ea"/>
              <a:cs typeface="Arial" panose="020B0604020202020204" pitchFamily="34" charset="0"/>
            </a:endParaRPr>
          </a:p>
        </p:txBody>
      </p:sp>
      <p:pic>
        <p:nvPicPr>
          <p:cNvPr id="11" name="Picture 2" descr="https://cdn-icons-png.flaticon.com/128/3248/3248150.png">
            <a:extLst>
              <a:ext uri="{FF2B5EF4-FFF2-40B4-BE49-F238E27FC236}">
                <a16:creationId xmlns:a16="http://schemas.microsoft.com/office/drawing/2014/main" id="{88D1446A-4C31-BFC6-9C88-55CB2BD5B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46530" y="4363434"/>
            <a:ext cx="609275" cy="859728"/>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206">
            <a:extLst>
              <a:ext uri="{FF2B5EF4-FFF2-40B4-BE49-F238E27FC236}">
                <a16:creationId xmlns:a16="http://schemas.microsoft.com/office/drawing/2014/main" id="{0E5E98EB-2392-D1C7-0FC5-75B9F30AB821}"/>
              </a:ext>
            </a:extLst>
          </p:cNvPr>
          <p:cNvSpPr/>
          <p:nvPr/>
        </p:nvSpPr>
        <p:spPr>
          <a:xfrm>
            <a:off x="3585890" y="5328194"/>
            <a:ext cx="2130558" cy="853177"/>
          </a:xfrm>
          <a:prstGeom prst="roundRect">
            <a:avLst>
              <a:gd name="adj" fmla="val 11255"/>
            </a:avLst>
          </a:prstGeom>
          <a:solidFill>
            <a:srgbClr val="FFFFFF"/>
          </a:solidFill>
          <a:ln w="12700" cap="flat" cmpd="sng" algn="ctr">
            <a:solidFill>
              <a:srgbClr val="000000"/>
            </a:solidFill>
            <a:prstDash val="solid"/>
          </a:ln>
          <a:effectLst/>
        </p:spPr>
        <p:txBody>
          <a:bodyPr rtlCol="0" anchor="ctr"/>
          <a:lstStyle/>
          <a:p>
            <a:pPr lvl="0" algn="ctr">
              <a:buClrTx/>
            </a:pPr>
            <a:r>
              <a:rPr lang="en-US" sz="2400">
                <a:solidFill>
                  <a:srgbClr val="242324"/>
                </a:solidFill>
                <a:latin typeface="+mn-lt"/>
                <a:ea typeface="+mn-ea"/>
                <a:cs typeface="Arial" panose="020B0604020202020204" pitchFamily="34" charset="0"/>
              </a:rPr>
              <a:t>hạnh phúc</a:t>
            </a:r>
            <a:endParaRPr lang="vi-VN" sz="2400" dirty="0">
              <a:solidFill>
                <a:srgbClr val="242324"/>
              </a:solidFill>
              <a:latin typeface="+mn-lt"/>
              <a:ea typeface="+mn-ea"/>
              <a:cs typeface="Arial" panose="020B0604020202020204" pitchFamily="34" charset="0"/>
            </a:endParaRPr>
          </a:p>
        </p:txBody>
      </p:sp>
      <p:pic>
        <p:nvPicPr>
          <p:cNvPr id="13" name="Picture 2" descr="https://cdn-icons-png.flaticon.com/128/3248/3248150.png">
            <a:extLst>
              <a:ext uri="{FF2B5EF4-FFF2-40B4-BE49-F238E27FC236}">
                <a16:creationId xmlns:a16="http://schemas.microsoft.com/office/drawing/2014/main" id="{A15029E4-DAE8-E569-C64D-36715FF8C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951998" y="4363434"/>
            <a:ext cx="609275" cy="859728"/>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206">
            <a:extLst>
              <a:ext uri="{FF2B5EF4-FFF2-40B4-BE49-F238E27FC236}">
                <a16:creationId xmlns:a16="http://schemas.microsoft.com/office/drawing/2014/main" id="{C18E348E-5E5E-30FB-9751-5FF68F8295B0}"/>
              </a:ext>
            </a:extLst>
          </p:cNvPr>
          <p:cNvSpPr/>
          <p:nvPr/>
        </p:nvSpPr>
        <p:spPr>
          <a:xfrm>
            <a:off x="6162815" y="5328194"/>
            <a:ext cx="2159102" cy="853177"/>
          </a:xfrm>
          <a:prstGeom prst="roundRect">
            <a:avLst>
              <a:gd name="adj" fmla="val 11255"/>
            </a:avLst>
          </a:prstGeom>
          <a:solidFill>
            <a:srgbClr val="FFFFFF"/>
          </a:solidFill>
          <a:ln w="12700" cap="flat" cmpd="sng" algn="ctr">
            <a:solidFill>
              <a:srgbClr val="000000"/>
            </a:solidFill>
            <a:prstDash val="solid"/>
          </a:ln>
          <a:effectLst/>
        </p:spPr>
        <p:txBody>
          <a:bodyPr rtlCol="0" anchor="ctr"/>
          <a:lstStyle/>
          <a:p>
            <a:pPr lvl="0" algn="ctr">
              <a:buClrTx/>
            </a:pPr>
            <a:r>
              <a:rPr lang="en-US" sz="2400">
                <a:solidFill>
                  <a:srgbClr val="242324"/>
                </a:solidFill>
                <a:latin typeface="+mn-lt"/>
                <a:ea typeface="+mn-ea"/>
                <a:cs typeface="Arial" panose="020B0604020202020204" pitchFamily="34" charset="0"/>
              </a:rPr>
              <a:t>siêng năng</a:t>
            </a:r>
            <a:endParaRPr lang="vi-VN" sz="2400" dirty="0">
              <a:solidFill>
                <a:srgbClr val="242324"/>
              </a:solidFill>
              <a:latin typeface="+mn-lt"/>
              <a:ea typeface="+mn-ea"/>
              <a:cs typeface="Arial" panose="020B0604020202020204" pitchFamily="34" charset="0"/>
            </a:endParaRPr>
          </a:p>
        </p:txBody>
      </p:sp>
      <p:pic>
        <p:nvPicPr>
          <p:cNvPr id="15" name="Picture 2" descr="https://cdn-icons-png.flaticon.com/128/3248/3248150.png">
            <a:extLst>
              <a:ext uri="{FF2B5EF4-FFF2-40B4-BE49-F238E27FC236}">
                <a16:creationId xmlns:a16="http://schemas.microsoft.com/office/drawing/2014/main" id="{51CE2A27-1AAC-EDEE-20CB-6DFD00808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528925" y="4363434"/>
            <a:ext cx="609275" cy="859728"/>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206">
            <a:extLst>
              <a:ext uri="{FF2B5EF4-FFF2-40B4-BE49-F238E27FC236}">
                <a16:creationId xmlns:a16="http://schemas.microsoft.com/office/drawing/2014/main" id="{A2E55C80-D747-DE96-656E-33A373E55942}"/>
              </a:ext>
            </a:extLst>
          </p:cNvPr>
          <p:cNvSpPr/>
          <p:nvPr/>
        </p:nvSpPr>
        <p:spPr>
          <a:xfrm>
            <a:off x="8768280" y="5328194"/>
            <a:ext cx="2130558" cy="853177"/>
          </a:xfrm>
          <a:prstGeom prst="roundRect">
            <a:avLst>
              <a:gd name="adj" fmla="val 11255"/>
            </a:avLst>
          </a:prstGeom>
          <a:solidFill>
            <a:srgbClr val="FFFFFF"/>
          </a:solidFill>
          <a:ln w="12700" cap="flat" cmpd="sng" algn="ctr">
            <a:solidFill>
              <a:srgbClr val="000000"/>
            </a:solidFill>
            <a:prstDash val="solid"/>
          </a:ln>
          <a:effectLst/>
        </p:spPr>
        <p:txBody>
          <a:bodyPr rtlCol="0" anchor="ctr"/>
          <a:lstStyle/>
          <a:p>
            <a:pPr lvl="0" algn="ctr">
              <a:buClrTx/>
            </a:pPr>
            <a:r>
              <a:rPr lang="en-US" sz="2400">
                <a:solidFill>
                  <a:srgbClr val="242324"/>
                </a:solidFill>
                <a:latin typeface="+mn-lt"/>
                <a:ea typeface="+mn-ea"/>
                <a:cs typeface="Arial" panose="020B0604020202020204" pitchFamily="34" charset="0"/>
              </a:rPr>
              <a:t>dễ thương</a:t>
            </a:r>
            <a:endParaRPr lang="vi-VN" sz="2400" dirty="0">
              <a:solidFill>
                <a:srgbClr val="242324"/>
              </a:solidFill>
              <a:latin typeface="+mn-lt"/>
              <a:ea typeface="+mn-ea"/>
              <a:cs typeface="Arial" panose="020B0604020202020204" pitchFamily="34" charset="0"/>
            </a:endParaRPr>
          </a:p>
        </p:txBody>
      </p:sp>
    </p:spTree>
    <p:extLst>
      <p:ext uri="{BB962C8B-B14F-4D97-AF65-F5344CB8AC3E}">
        <p14:creationId xmlns:p14="http://schemas.microsoft.com/office/powerpoint/2010/main" val="232815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par>
                          <p:cTn id="43" fill="hold">
                            <p:stCondLst>
                              <p:cond delay="500"/>
                            </p:stCondLst>
                            <p:childTnLst>
                              <p:par>
                                <p:cTn id="44" presetID="16" presetClass="entr" presetSubtype="21"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500"/>
                                        <p:tgtEl>
                                          <p:spTgt spid="13"/>
                                        </p:tgtEl>
                                      </p:cBhvr>
                                    </p:animEffect>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up)">
                                      <p:cBhvr>
                                        <p:cTn id="60" dur="500"/>
                                        <p:tgtEl>
                                          <p:spTgt spid="15"/>
                                        </p:tgtEl>
                                      </p:cBhvr>
                                    </p:animEffect>
                                  </p:childTnLst>
                                </p:cTn>
                              </p:par>
                            </p:childTnLst>
                          </p:cTn>
                        </p:par>
                        <p:par>
                          <p:cTn id="61" fill="hold">
                            <p:stCondLst>
                              <p:cond delay="500"/>
                            </p:stCondLst>
                            <p:childTnLst>
                              <p:par>
                                <p:cTn id="62" presetID="16" presetClass="entr" presetSubtype="21"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arn(inVertical)">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10" grpId="0" animBg="1"/>
      <p:bldP spid="12" grpId="0" animBg="1"/>
      <p:bldP spid="14"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B0A507A5-9774-29BA-A8ED-DFB606E76233}"/>
              </a:ext>
            </a:extLst>
          </p:cNvPr>
          <p:cNvPicPr>
            <a:picLocks noChangeAspect="1"/>
          </p:cNvPicPr>
          <p:nvPr/>
        </p:nvPicPr>
        <p:blipFill>
          <a:blip r:embed="rId4"/>
          <a:stretch>
            <a:fillRect/>
          </a:stretch>
        </p:blipFill>
        <p:spPr>
          <a:xfrm>
            <a:off x="4619855" y="2999936"/>
            <a:ext cx="2952289" cy="1633356"/>
          </a:xfrm>
          <a:prstGeom prst="rect">
            <a:avLst/>
          </a:prstGeom>
        </p:spPr>
      </p:pic>
    </p:spTree>
    <p:extLst>
      <p:ext uri="{BB962C8B-B14F-4D97-AF65-F5344CB8AC3E}">
        <p14:creationId xmlns:p14="http://schemas.microsoft.com/office/powerpoint/2010/main" val="356689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D9B70441-F0B8-353F-199A-0C1C9D6469BB}"/>
              </a:ext>
            </a:extLst>
          </p:cNvPr>
          <p:cNvSpPr/>
          <p:nvPr/>
        </p:nvSpPr>
        <p:spPr>
          <a:xfrm>
            <a:off x="563486" y="1902908"/>
            <a:ext cx="10752290" cy="4196684"/>
          </a:xfrm>
          <a:custGeom>
            <a:avLst/>
            <a:gdLst/>
            <a:ahLst/>
            <a:cxnLst/>
            <a:rect l="l" t="t" r="r" b="b"/>
            <a:pathLst>
              <a:path w="14875164" h="5894776">
                <a:moveTo>
                  <a:pt x="0" y="0"/>
                </a:moveTo>
                <a:lnTo>
                  <a:pt x="14875164" y="0"/>
                </a:lnTo>
                <a:lnTo>
                  <a:pt x="14875164" y="5894776"/>
                </a:lnTo>
                <a:lnTo>
                  <a:pt x="0" y="5894776"/>
                </a:lnTo>
                <a:lnTo>
                  <a:pt x="0" y="0"/>
                </a:lnTo>
                <a:close/>
              </a:path>
            </a:pathLst>
          </a:custGeom>
          <a:solidFill>
            <a:schemeClr val="tx2">
              <a:lumMod val="20000"/>
              <a:lumOff val="80000"/>
            </a:schemeClr>
          </a:solidFill>
        </p:spPr>
        <p:txBody>
          <a:bodyPr/>
          <a:lstStyle/>
          <a:p>
            <a:pPr defTabSz="576026">
              <a:buClrTx/>
            </a:pPr>
            <a:endParaRPr lang="en-US" sz="1134" kern="1200">
              <a:solidFill>
                <a:prstClr val="black"/>
              </a:solidFill>
              <a:latin typeface="+mn-lt"/>
              <a:ea typeface="+mn-ea"/>
              <a:cs typeface="Arial" panose="020B0604020202020204" pitchFamily="34" charset="0"/>
            </a:endParaRPr>
          </a:p>
        </p:txBody>
      </p:sp>
      <p:sp>
        <p:nvSpPr>
          <p:cNvPr id="4" name="TextBox 3">
            <a:extLst>
              <a:ext uri="{FF2B5EF4-FFF2-40B4-BE49-F238E27FC236}">
                <a16:creationId xmlns:a16="http://schemas.microsoft.com/office/drawing/2014/main" id="{46A9DCE6-F04D-A93E-6A4C-BA4461F38480}"/>
              </a:ext>
            </a:extLst>
          </p:cNvPr>
          <p:cNvSpPr txBox="1"/>
          <p:nvPr/>
        </p:nvSpPr>
        <p:spPr>
          <a:xfrm>
            <a:off x="762487" y="2800658"/>
            <a:ext cx="5346937" cy="3344377"/>
          </a:xfrm>
          <a:prstGeom prst="rect">
            <a:avLst/>
          </a:prstGeom>
          <a:noFill/>
        </p:spPr>
        <p:txBody>
          <a:bodyPr wrap="square">
            <a:spAutoFit/>
          </a:bodyPr>
          <a:lstStyle/>
          <a:p>
            <a:pPr algn="ctr" defTabSz="576026">
              <a:lnSpc>
                <a:spcPct val="150000"/>
              </a:lnSpc>
              <a:buClr>
                <a:prstClr val="black"/>
              </a:buClr>
            </a:pPr>
            <a:r>
              <a:rPr lang="en-US" sz="2400" b="1" kern="1200" dirty="0">
                <a:solidFill>
                  <a:prstClr val="black"/>
                </a:solidFill>
                <a:latin typeface="+mn-lt"/>
                <a:ea typeface="Calibri" panose="020F0502020204030204" pitchFamily="34" charset="0"/>
                <a:cs typeface="Arial" panose="020B0604020202020204" pitchFamily="34" charset="0"/>
              </a:rPr>
              <a:t>HOẠT ĐỘNG NHÓM</a:t>
            </a:r>
          </a:p>
          <a:p>
            <a:pPr algn="just" defTabSz="576026">
              <a:lnSpc>
                <a:spcPct val="150000"/>
              </a:lnSpc>
              <a:buClr>
                <a:prstClr val="black"/>
              </a:buClr>
            </a:pPr>
            <a:r>
              <a:rPr lang="en-US" sz="2400" kern="1200" dirty="0" err="1">
                <a:solidFill>
                  <a:prstClr val="black"/>
                </a:solidFill>
                <a:latin typeface="+mn-lt"/>
                <a:ea typeface="Calibri" panose="020F0502020204030204" pitchFamily="34" charset="0"/>
                <a:cs typeface="Arial" panose="020B0604020202020204" pitchFamily="34" charset="0"/>
              </a:rPr>
              <a:t>Cả</a:t>
            </a:r>
            <a:r>
              <a:rPr lang="en-US" sz="2400" kern="1200" dirty="0">
                <a:solidFill>
                  <a:prstClr val="black"/>
                </a:solidFill>
                <a:latin typeface="+mn-lt"/>
                <a:ea typeface="Calibri" panose="020F0502020204030204" pitchFamily="34" charset="0"/>
                <a:cs typeface="Arial" panose="020B0604020202020204" pitchFamily="34" charset="0"/>
              </a:rPr>
              <a:t> </a:t>
            </a:r>
            <a:r>
              <a:rPr lang="en-US" sz="2400" kern="1200" dirty="0" err="1">
                <a:solidFill>
                  <a:prstClr val="black"/>
                </a:solidFill>
                <a:latin typeface="+mn-lt"/>
                <a:ea typeface="Calibri" panose="020F0502020204030204" pitchFamily="34" charset="0"/>
                <a:cs typeface="Arial" panose="020B0604020202020204" pitchFamily="34" charset="0"/>
              </a:rPr>
              <a:t>lớp</a:t>
            </a:r>
            <a:r>
              <a:rPr lang="en-US" sz="2400" kern="1200" dirty="0">
                <a:solidFill>
                  <a:prstClr val="black"/>
                </a:solidFill>
                <a:latin typeface="+mn-lt"/>
                <a:ea typeface="Calibri" panose="020F0502020204030204" pitchFamily="34" charset="0"/>
                <a:cs typeface="Arial" panose="020B0604020202020204" pitchFamily="34" charset="0"/>
              </a:rPr>
              <a:t> chia </a:t>
            </a:r>
            <a:r>
              <a:rPr lang="vi-VN" sz="2400" kern="1200" dirty="0">
                <a:solidFill>
                  <a:prstClr val="black"/>
                </a:solidFill>
                <a:latin typeface="+mn-lt"/>
                <a:ea typeface="Calibri" panose="020F0502020204030204" pitchFamily="34" charset="0"/>
                <a:cs typeface="Arial" panose="020B0604020202020204" pitchFamily="34" charset="0"/>
              </a:rPr>
              <a:t>thành 4 nhóm</a:t>
            </a:r>
            <a:r>
              <a:rPr lang="en-US" sz="2400" kern="1200" dirty="0">
                <a:solidFill>
                  <a:prstClr val="black"/>
                </a:solidFill>
                <a:latin typeface="+mn-lt"/>
                <a:ea typeface="Calibri" panose="020F0502020204030204" pitchFamily="34" charset="0"/>
                <a:cs typeface="Arial" panose="020B0604020202020204" pitchFamily="34" charset="0"/>
              </a:rPr>
              <a:t>, </a:t>
            </a:r>
            <a:r>
              <a:rPr lang="en-US" sz="2400" kern="1200" dirty="0" err="1">
                <a:solidFill>
                  <a:prstClr val="black"/>
                </a:solidFill>
                <a:latin typeface="+mn-lt"/>
                <a:ea typeface="Calibri" panose="020F0502020204030204" pitchFamily="34" charset="0"/>
                <a:cs typeface="Arial" panose="020B0604020202020204" pitchFamily="34" charset="0"/>
              </a:rPr>
              <a:t>các</a:t>
            </a:r>
            <a:r>
              <a:rPr lang="en-US" sz="2400" kern="1200" dirty="0">
                <a:solidFill>
                  <a:prstClr val="black"/>
                </a:solidFill>
                <a:latin typeface="+mn-lt"/>
                <a:ea typeface="Calibri" panose="020F0502020204030204" pitchFamily="34" charset="0"/>
                <a:cs typeface="Arial" panose="020B0604020202020204" pitchFamily="34" charset="0"/>
              </a:rPr>
              <a:t> </a:t>
            </a:r>
            <a:r>
              <a:rPr lang="en-US" sz="2400" kern="1200" dirty="0" err="1">
                <a:solidFill>
                  <a:prstClr val="black"/>
                </a:solidFill>
                <a:latin typeface="+mn-lt"/>
                <a:ea typeface="Calibri" panose="020F0502020204030204" pitchFamily="34" charset="0"/>
                <a:cs typeface="Arial" panose="020B0604020202020204" pitchFamily="34" charset="0"/>
              </a:rPr>
              <a:t>nhóm</a:t>
            </a:r>
            <a:r>
              <a:rPr lang="vi-VN" sz="2400" kern="1200" dirty="0">
                <a:solidFill>
                  <a:prstClr val="black"/>
                </a:solidFill>
                <a:latin typeface="+mn-lt"/>
                <a:ea typeface="Calibri" panose="020F0502020204030204" pitchFamily="34" charset="0"/>
                <a:cs typeface="Arial" panose="020B0604020202020204" pitchFamily="34" charset="0"/>
              </a:rPr>
              <a:t> </a:t>
            </a:r>
            <a:r>
              <a:rPr lang="en-US" sz="2400" kern="1200" dirty="0" err="1">
                <a:solidFill>
                  <a:prstClr val="black"/>
                </a:solidFill>
                <a:latin typeface="+mn-lt"/>
                <a:ea typeface="Calibri" panose="020F0502020204030204" pitchFamily="34" charset="0"/>
                <a:cs typeface="Arial" panose="020B0604020202020204" pitchFamily="34" charset="0"/>
              </a:rPr>
              <a:t>hãy</a:t>
            </a:r>
            <a:r>
              <a:rPr lang="en-US" sz="2400" kern="1200" dirty="0">
                <a:solidFill>
                  <a:prstClr val="black"/>
                </a:solidFill>
                <a:latin typeface="+mn-lt"/>
                <a:ea typeface="Calibri" panose="020F0502020204030204" pitchFamily="34" charset="0"/>
                <a:cs typeface="Arial" panose="020B0604020202020204" pitchFamily="34" charset="0"/>
              </a:rPr>
              <a:t> </a:t>
            </a:r>
            <a:r>
              <a:rPr lang="vi-VN" sz="2400" kern="1200" dirty="0">
                <a:solidFill>
                  <a:prstClr val="black"/>
                </a:solidFill>
                <a:latin typeface="+mn-lt"/>
                <a:ea typeface="Calibri" panose="020F0502020204030204" pitchFamily="34" charset="0"/>
                <a:cs typeface="Arial" panose="020B0604020202020204" pitchFamily="34" charset="0"/>
              </a:rPr>
              <a:t>thảo luận </a:t>
            </a:r>
            <a:r>
              <a:rPr lang="en-US" sz="2400" kern="1200" dirty="0" err="1">
                <a:solidFill>
                  <a:prstClr val="black"/>
                </a:solidFill>
                <a:latin typeface="+mn-lt"/>
                <a:ea typeface="Calibri" panose="020F0502020204030204" pitchFamily="34" charset="0"/>
                <a:cs typeface="Arial" panose="020B0604020202020204" pitchFamily="34" charset="0"/>
              </a:rPr>
              <a:t>với</a:t>
            </a:r>
            <a:r>
              <a:rPr lang="en-US" sz="2400" kern="1200" dirty="0">
                <a:solidFill>
                  <a:prstClr val="black"/>
                </a:solidFill>
                <a:latin typeface="+mn-lt"/>
                <a:ea typeface="Calibri" panose="020F0502020204030204" pitchFamily="34" charset="0"/>
                <a:cs typeface="Arial" panose="020B0604020202020204" pitchFamily="34" charset="0"/>
              </a:rPr>
              <a:t> </a:t>
            </a:r>
            <a:r>
              <a:rPr lang="en-US" sz="2400" kern="1200" dirty="0" err="1">
                <a:solidFill>
                  <a:prstClr val="black"/>
                </a:solidFill>
                <a:latin typeface="+mn-lt"/>
                <a:ea typeface="Calibri" panose="020F0502020204030204" pitchFamily="34" charset="0"/>
                <a:cs typeface="Arial" panose="020B0604020202020204" pitchFamily="34" charset="0"/>
              </a:rPr>
              <a:t>nhau</a:t>
            </a:r>
            <a:r>
              <a:rPr lang="en-US" sz="2400" kern="1200" dirty="0">
                <a:solidFill>
                  <a:prstClr val="black"/>
                </a:solidFill>
                <a:latin typeface="+mn-lt"/>
                <a:ea typeface="Calibri" panose="020F0502020204030204" pitchFamily="34" charset="0"/>
                <a:cs typeface="Arial" panose="020B0604020202020204" pitchFamily="34" charset="0"/>
              </a:rPr>
              <a:t> </a:t>
            </a:r>
            <a:r>
              <a:rPr lang="vi-VN" sz="2400" kern="1200" dirty="0">
                <a:solidFill>
                  <a:prstClr val="black"/>
                </a:solidFill>
                <a:latin typeface="+mn-lt"/>
                <a:ea typeface="Calibri" panose="020F0502020204030204" pitchFamily="34" charset="0"/>
                <a:cs typeface="Arial" panose="020B0604020202020204" pitchFamily="34" charset="0"/>
              </a:rPr>
              <a:t>và hoàn thành </a:t>
            </a:r>
            <a:r>
              <a:rPr lang="vi-VN" sz="2400" b="1" kern="1200" dirty="0">
                <a:solidFill>
                  <a:prstClr val="black"/>
                </a:solidFill>
                <a:latin typeface="+mn-lt"/>
                <a:ea typeface="Calibri" panose="020F0502020204030204" pitchFamily="34" charset="0"/>
                <a:cs typeface="Arial" panose="020B0604020202020204" pitchFamily="34" charset="0"/>
              </a:rPr>
              <a:t>bài tập</a:t>
            </a:r>
            <a:r>
              <a:rPr lang="en-US" sz="2400" b="1" kern="1200" dirty="0">
                <a:solidFill>
                  <a:prstClr val="black"/>
                </a:solidFill>
                <a:latin typeface="+mn-lt"/>
                <a:ea typeface="Calibri" panose="020F0502020204030204" pitchFamily="34" charset="0"/>
                <a:cs typeface="Arial" panose="020B0604020202020204" pitchFamily="34" charset="0"/>
              </a:rPr>
              <a:t> 1</a:t>
            </a:r>
            <a:r>
              <a:rPr lang="en-US" sz="2400" kern="1200" dirty="0">
                <a:solidFill>
                  <a:prstClr val="black"/>
                </a:solidFill>
                <a:latin typeface="+mn-lt"/>
                <a:ea typeface="Calibri" panose="020F0502020204030204" pitchFamily="34" charset="0"/>
                <a:cs typeface="Arial" panose="020B0604020202020204" pitchFamily="34" charset="0"/>
              </a:rPr>
              <a:t>: </a:t>
            </a:r>
            <a:r>
              <a:rPr lang="vi-VN" sz="2400" kern="1200" dirty="0">
                <a:solidFill>
                  <a:schemeClr val="tx1"/>
                </a:solidFill>
                <a:latin typeface="+mn-lt"/>
                <a:ea typeface="Calibri" panose="020F0502020204030204" pitchFamily="34" charset="0"/>
                <a:cs typeface="Arial" panose="020B0604020202020204" pitchFamily="34" charset="0"/>
              </a:rPr>
              <a:t>Xếp các từ có nghĩa giống nhau hoặc gần giống nhau vào nhóm thích hợp.</a:t>
            </a:r>
          </a:p>
        </p:txBody>
      </p:sp>
      <p:sp>
        <p:nvSpPr>
          <p:cNvPr id="5" name="Rounded Rectangle 34">
            <a:extLst>
              <a:ext uri="{FF2B5EF4-FFF2-40B4-BE49-F238E27FC236}">
                <a16:creationId xmlns:a16="http://schemas.microsoft.com/office/drawing/2014/main" id="{86C88AD6-4850-2120-73E8-AE78BF479DBB}"/>
              </a:ext>
            </a:extLst>
          </p:cNvPr>
          <p:cNvSpPr/>
          <p:nvPr/>
        </p:nvSpPr>
        <p:spPr>
          <a:xfrm>
            <a:off x="4663283" y="1607929"/>
            <a:ext cx="2552695" cy="761232"/>
          </a:xfrm>
          <a:prstGeom prst="roundRect">
            <a:avLst/>
          </a:prstGeom>
          <a:solidFill>
            <a:schemeClr val="accent6">
              <a:lumMod val="60000"/>
              <a:lumOff val="4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a:buClrTx/>
              <a:buFontTx/>
              <a:buNone/>
              <a:defRPr/>
            </a:pPr>
            <a:r>
              <a:rPr lang="en-US" sz="2400" b="1" dirty="0">
                <a:solidFill>
                  <a:schemeClr val="tx1"/>
                </a:solidFill>
                <a:latin typeface="+mn-lt"/>
                <a:ea typeface="+mn-ea"/>
                <a:cs typeface="Arial" panose="020B0604020202020204" pitchFamily="34" charset="0"/>
              </a:rPr>
              <a:t>BÀI TẬP 1</a:t>
            </a:r>
          </a:p>
        </p:txBody>
      </p:sp>
      <p:pic>
        <p:nvPicPr>
          <p:cNvPr id="6" name="Picture 5" descr="A screenshot of a computer&#10;&#10;Description automatically generated">
            <a:extLst>
              <a:ext uri="{FF2B5EF4-FFF2-40B4-BE49-F238E27FC236}">
                <a16:creationId xmlns:a16="http://schemas.microsoft.com/office/drawing/2014/main" id="{65A8E510-4B77-2B55-E655-7766F6E52D1F}"/>
              </a:ext>
            </a:extLst>
          </p:cNvPr>
          <p:cNvPicPr>
            <a:picLocks noChangeAspect="1"/>
          </p:cNvPicPr>
          <p:nvPr/>
        </p:nvPicPr>
        <p:blipFill rotWithShape="1">
          <a:blip r:embed="rId3"/>
          <a:srcRect l="20286" t="26826" r="15378" b="13810"/>
          <a:stretch/>
        </p:blipFill>
        <p:spPr>
          <a:xfrm>
            <a:off x="6551598" y="2805180"/>
            <a:ext cx="4877915" cy="34088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394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C0B601-6AA1-3557-C88D-D409DE9E26A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B31970-7759-19E9-80B6-E56D2294B3EB}"/>
              </a:ext>
            </a:extLst>
          </p:cNvPr>
          <p:cNvSpPr txBox="1"/>
          <p:nvPr/>
        </p:nvSpPr>
        <p:spPr>
          <a:xfrm>
            <a:off x="4017674" y="1578013"/>
            <a:ext cx="4156651" cy="461665"/>
          </a:xfrm>
          <a:prstGeom prst="rect">
            <a:avLst/>
          </a:prstGeom>
          <a:noFill/>
        </p:spPr>
        <p:txBody>
          <a:bodyPr wrap="square" rtlCol="0">
            <a:spAutoFit/>
          </a:bodyPr>
          <a:lstStyle/>
          <a:p>
            <a:pPr algn="ctr" defTabSz="576026">
              <a:buClrTx/>
              <a:defRPr/>
            </a:pPr>
            <a:r>
              <a:rPr lang="en-US" sz="2400" b="1" kern="1200" dirty="0">
                <a:solidFill>
                  <a:schemeClr val="tx1"/>
                </a:solidFill>
                <a:latin typeface="+mn-lt"/>
                <a:ea typeface="+mn-ea"/>
                <a:cs typeface="Arial" panose="020B0604020202020204" pitchFamily="34" charset="0"/>
              </a:rPr>
              <a:t>CÂU TRẢ LỜI</a:t>
            </a:r>
          </a:p>
        </p:txBody>
      </p:sp>
      <p:graphicFrame>
        <p:nvGraphicFramePr>
          <p:cNvPr id="5" name="Table 4">
            <a:extLst>
              <a:ext uri="{FF2B5EF4-FFF2-40B4-BE49-F238E27FC236}">
                <a16:creationId xmlns:a16="http://schemas.microsoft.com/office/drawing/2014/main" id="{001FC2D7-5148-C960-C988-4EDFE5E00F06}"/>
              </a:ext>
            </a:extLst>
          </p:cNvPr>
          <p:cNvGraphicFramePr>
            <a:graphicFrameLocks noGrp="1"/>
          </p:cNvGraphicFramePr>
          <p:nvPr>
            <p:extLst>
              <p:ext uri="{D42A27DB-BD31-4B8C-83A1-F6EECF244321}">
                <p14:modId xmlns:p14="http://schemas.microsoft.com/office/powerpoint/2010/main" val="1648363164"/>
              </p:ext>
            </p:extLst>
          </p:nvPr>
        </p:nvGraphicFramePr>
        <p:xfrm>
          <a:off x="639284" y="2236203"/>
          <a:ext cx="10913432" cy="3988905"/>
        </p:xfrm>
        <a:graphic>
          <a:graphicData uri="http://schemas.openxmlformats.org/drawingml/2006/table">
            <a:tbl>
              <a:tblPr firstRow="1" bandRow="1">
                <a:tableStyleId>{93296810-A885-4BE3-A3E7-6D5BEEA58F35}</a:tableStyleId>
              </a:tblPr>
              <a:tblGrid>
                <a:gridCol w="2728358">
                  <a:extLst>
                    <a:ext uri="{9D8B030D-6E8A-4147-A177-3AD203B41FA5}">
                      <a16:colId xmlns:a16="http://schemas.microsoft.com/office/drawing/2014/main" val="1977445934"/>
                    </a:ext>
                  </a:extLst>
                </a:gridCol>
                <a:gridCol w="2728358">
                  <a:extLst>
                    <a:ext uri="{9D8B030D-6E8A-4147-A177-3AD203B41FA5}">
                      <a16:colId xmlns:a16="http://schemas.microsoft.com/office/drawing/2014/main" val="940216010"/>
                    </a:ext>
                  </a:extLst>
                </a:gridCol>
                <a:gridCol w="2728358">
                  <a:extLst>
                    <a:ext uri="{9D8B030D-6E8A-4147-A177-3AD203B41FA5}">
                      <a16:colId xmlns:a16="http://schemas.microsoft.com/office/drawing/2014/main" val="2818787956"/>
                    </a:ext>
                  </a:extLst>
                </a:gridCol>
                <a:gridCol w="2728358">
                  <a:extLst>
                    <a:ext uri="{9D8B030D-6E8A-4147-A177-3AD203B41FA5}">
                      <a16:colId xmlns:a16="http://schemas.microsoft.com/office/drawing/2014/main" val="2695910276"/>
                    </a:ext>
                  </a:extLst>
                </a:gridCol>
              </a:tblGrid>
              <a:tr h="812981">
                <a:tc>
                  <a:txBody>
                    <a:bodyPr/>
                    <a:lstStyle/>
                    <a:p>
                      <a:pPr algn="ctr"/>
                      <a:r>
                        <a:rPr lang="en-US" sz="2400" b="1" dirty="0" err="1">
                          <a:solidFill>
                            <a:schemeClr val="tx1"/>
                          </a:solidFill>
                          <a:latin typeface="+mn-lt"/>
                        </a:rPr>
                        <a:t>Nhóm</a:t>
                      </a:r>
                      <a:r>
                        <a:rPr lang="en-US" sz="2400" b="1" dirty="0">
                          <a:solidFill>
                            <a:schemeClr val="tx1"/>
                          </a:solidFill>
                          <a:latin typeface="+mn-lt"/>
                        </a:rPr>
                        <a:t> 1</a:t>
                      </a:r>
                    </a:p>
                  </a:txBody>
                  <a:tcPr marL="115203" marR="115203" marT="57602" marB="57602" anchor="ctr"/>
                </a:tc>
                <a:tc>
                  <a:txBody>
                    <a:bodyPr/>
                    <a:lstStyle/>
                    <a:p>
                      <a:pPr algn="ctr"/>
                      <a:r>
                        <a:rPr lang="en-US" sz="2400" b="1" dirty="0" err="1">
                          <a:solidFill>
                            <a:schemeClr val="tx1"/>
                          </a:solidFill>
                          <a:latin typeface="+mn-lt"/>
                        </a:rPr>
                        <a:t>Nhóm</a:t>
                      </a:r>
                      <a:r>
                        <a:rPr lang="en-US" sz="2400" b="1" dirty="0">
                          <a:solidFill>
                            <a:schemeClr val="tx1"/>
                          </a:solidFill>
                          <a:latin typeface="+mn-lt"/>
                        </a:rPr>
                        <a:t> 2</a:t>
                      </a:r>
                    </a:p>
                  </a:txBody>
                  <a:tcPr marL="115203" marR="115203" marT="57602" marB="57602" anchor="ctr"/>
                </a:tc>
                <a:tc>
                  <a:txBody>
                    <a:bodyPr/>
                    <a:lstStyle/>
                    <a:p>
                      <a:pPr algn="ctr"/>
                      <a:r>
                        <a:rPr lang="en-US" sz="2400" b="1">
                          <a:solidFill>
                            <a:schemeClr val="tx1"/>
                          </a:solidFill>
                          <a:latin typeface="+mn-lt"/>
                        </a:rPr>
                        <a:t>Nhóm 3</a:t>
                      </a:r>
                    </a:p>
                  </a:txBody>
                  <a:tcPr marL="115203" marR="115203" marT="57602" marB="57602" anchor="ctr"/>
                </a:tc>
                <a:tc>
                  <a:txBody>
                    <a:bodyPr/>
                    <a:lstStyle/>
                    <a:p>
                      <a:pPr algn="ctr"/>
                      <a:r>
                        <a:rPr lang="en-US" sz="2400" b="1" dirty="0" err="1">
                          <a:solidFill>
                            <a:schemeClr val="tx1"/>
                          </a:solidFill>
                          <a:latin typeface="+mn-lt"/>
                        </a:rPr>
                        <a:t>Nhóm</a:t>
                      </a:r>
                      <a:r>
                        <a:rPr lang="en-US" sz="2400" b="1" dirty="0">
                          <a:solidFill>
                            <a:schemeClr val="tx1"/>
                          </a:solidFill>
                          <a:latin typeface="+mn-lt"/>
                        </a:rPr>
                        <a:t> 4</a:t>
                      </a:r>
                    </a:p>
                  </a:txBody>
                  <a:tcPr marL="115203" marR="115203" marT="57602" marB="57602" anchor="ctr"/>
                </a:tc>
                <a:extLst>
                  <a:ext uri="{0D108BD9-81ED-4DB2-BD59-A6C34878D82A}">
                    <a16:rowId xmlns:a16="http://schemas.microsoft.com/office/drawing/2014/main" val="2050053499"/>
                  </a:ext>
                </a:extLst>
              </a:tr>
              <a:tr h="3175924">
                <a:tc>
                  <a:txBody>
                    <a:bodyPr/>
                    <a:lstStyle/>
                    <a:p>
                      <a:pPr algn="ctr"/>
                      <a:endParaRPr lang="en-US" sz="2400" dirty="0">
                        <a:solidFill>
                          <a:schemeClr val="tx1"/>
                        </a:solidFill>
                        <a:latin typeface="+mn-lt"/>
                      </a:endParaRPr>
                    </a:p>
                  </a:txBody>
                  <a:tcPr marL="115203" marR="115203" marT="57602" marB="57602" anchor="ctr"/>
                </a:tc>
                <a:tc>
                  <a:txBody>
                    <a:bodyPr/>
                    <a:lstStyle/>
                    <a:p>
                      <a:pPr algn="ctr"/>
                      <a:endParaRPr lang="en-US" sz="2400" dirty="0">
                        <a:solidFill>
                          <a:schemeClr val="tx1"/>
                        </a:solidFill>
                        <a:latin typeface="+mn-lt"/>
                      </a:endParaRPr>
                    </a:p>
                  </a:txBody>
                  <a:tcPr marL="115203" marR="115203" marT="57602" marB="57602" anchor="ctr"/>
                </a:tc>
                <a:tc>
                  <a:txBody>
                    <a:bodyPr/>
                    <a:lstStyle/>
                    <a:p>
                      <a:pPr algn="ctr"/>
                      <a:endParaRPr lang="en-US" sz="2400" dirty="0">
                        <a:solidFill>
                          <a:schemeClr val="tx1"/>
                        </a:solidFill>
                        <a:latin typeface="+mn-lt"/>
                      </a:endParaRPr>
                    </a:p>
                  </a:txBody>
                  <a:tcPr marL="115203" marR="115203" marT="57602" marB="57602" anchor="ctr"/>
                </a:tc>
                <a:tc>
                  <a:txBody>
                    <a:bodyPr/>
                    <a:lstStyle/>
                    <a:p>
                      <a:pPr algn="ctr"/>
                      <a:endParaRPr lang="en-US" sz="2400" dirty="0">
                        <a:solidFill>
                          <a:schemeClr val="tx1"/>
                        </a:solidFill>
                        <a:latin typeface="+mn-lt"/>
                      </a:endParaRPr>
                    </a:p>
                  </a:txBody>
                  <a:tcPr marL="115203" marR="115203" marT="57602" marB="57602" anchor="ctr"/>
                </a:tc>
                <a:extLst>
                  <a:ext uri="{0D108BD9-81ED-4DB2-BD59-A6C34878D82A}">
                    <a16:rowId xmlns:a16="http://schemas.microsoft.com/office/drawing/2014/main" val="3466141892"/>
                  </a:ext>
                </a:extLst>
              </a:tr>
            </a:tbl>
          </a:graphicData>
        </a:graphic>
      </p:graphicFrame>
      <p:sp>
        <p:nvSpPr>
          <p:cNvPr id="6" name="TextBox 5">
            <a:extLst>
              <a:ext uri="{FF2B5EF4-FFF2-40B4-BE49-F238E27FC236}">
                <a16:creationId xmlns:a16="http://schemas.microsoft.com/office/drawing/2014/main" id="{79DF3A77-85B9-6A82-FA14-C7979DE0A83A}"/>
              </a:ext>
            </a:extLst>
          </p:cNvPr>
          <p:cNvSpPr txBox="1"/>
          <p:nvPr/>
        </p:nvSpPr>
        <p:spPr>
          <a:xfrm>
            <a:off x="1184440" y="3144227"/>
            <a:ext cx="1930911" cy="461665"/>
          </a:xfrm>
          <a:prstGeom prst="rect">
            <a:avLst/>
          </a:prstGeom>
          <a:noFill/>
        </p:spPr>
        <p:txBody>
          <a:bodyPr wrap="square">
            <a:spAutoFit/>
          </a:bodyPr>
          <a:lstStyle/>
          <a:p>
            <a:pPr algn="just"/>
            <a:r>
              <a:rPr lang="en-US" sz="2400" dirty="0" err="1">
                <a:latin typeface="+mn-lt"/>
              </a:rPr>
              <a:t>nước</a:t>
            </a:r>
            <a:r>
              <a:rPr lang="en-US" sz="2400" dirty="0">
                <a:latin typeface="+mn-lt"/>
              </a:rPr>
              <a:t> </a:t>
            </a:r>
            <a:r>
              <a:rPr lang="en-US" sz="2400" dirty="0" err="1">
                <a:latin typeface="+mn-lt"/>
              </a:rPr>
              <a:t>nhà</a:t>
            </a:r>
            <a:endParaRPr lang="en-US" sz="2400" dirty="0">
              <a:latin typeface="+mn-lt"/>
            </a:endParaRPr>
          </a:p>
        </p:txBody>
      </p:sp>
      <p:sp>
        <p:nvSpPr>
          <p:cNvPr id="7" name="TextBox 6">
            <a:extLst>
              <a:ext uri="{FF2B5EF4-FFF2-40B4-BE49-F238E27FC236}">
                <a16:creationId xmlns:a16="http://schemas.microsoft.com/office/drawing/2014/main" id="{138C214D-DCD3-456C-3C61-65637D7BDBF8}"/>
              </a:ext>
            </a:extLst>
          </p:cNvPr>
          <p:cNvSpPr txBox="1"/>
          <p:nvPr/>
        </p:nvSpPr>
        <p:spPr>
          <a:xfrm>
            <a:off x="1184440" y="3776772"/>
            <a:ext cx="1930911" cy="461665"/>
          </a:xfrm>
          <a:prstGeom prst="rect">
            <a:avLst/>
          </a:prstGeom>
          <a:noFill/>
        </p:spPr>
        <p:txBody>
          <a:bodyPr wrap="square">
            <a:spAutoFit/>
          </a:bodyPr>
          <a:lstStyle/>
          <a:p>
            <a:pPr algn="just"/>
            <a:r>
              <a:rPr lang="en-US" sz="2400">
                <a:latin typeface="+mn-lt"/>
              </a:rPr>
              <a:t>non sông</a:t>
            </a:r>
          </a:p>
        </p:txBody>
      </p:sp>
      <p:sp>
        <p:nvSpPr>
          <p:cNvPr id="8" name="TextBox 7">
            <a:extLst>
              <a:ext uri="{FF2B5EF4-FFF2-40B4-BE49-F238E27FC236}">
                <a16:creationId xmlns:a16="http://schemas.microsoft.com/office/drawing/2014/main" id="{52DEED2B-F7D6-0A5E-9005-17B7A0788CD6}"/>
              </a:ext>
            </a:extLst>
          </p:cNvPr>
          <p:cNvSpPr txBox="1"/>
          <p:nvPr/>
        </p:nvSpPr>
        <p:spPr>
          <a:xfrm>
            <a:off x="1184438" y="4404038"/>
            <a:ext cx="1930911" cy="461665"/>
          </a:xfrm>
          <a:prstGeom prst="rect">
            <a:avLst/>
          </a:prstGeom>
          <a:noFill/>
        </p:spPr>
        <p:txBody>
          <a:bodyPr wrap="square">
            <a:spAutoFit/>
          </a:bodyPr>
          <a:lstStyle/>
          <a:p>
            <a:pPr algn="just"/>
            <a:r>
              <a:rPr lang="en-US" sz="2400">
                <a:latin typeface="+mn-lt"/>
              </a:rPr>
              <a:t>giang sơn</a:t>
            </a:r>
          </a:p>
        </p:txBody>
      </p:sp>
      <p:sp>
        <p:nvSpPr>
          <p:cNvPr id="9" name="TextBox 8">
            <a:extLst>
              <a:ext uri="{FF2B5EF4-FFF2-40B4-BE49-F238E27FC236}">
                <a16:creationId xmlns:a16="http://schemas.microsoft.com/office/drawing/2014/main" id="{5AC75133-3030-015C-69F5-6839A1737202}"/>
              </a:ext>
            </a:extLst>
          </p:cNvPr>
          <p:cNvSpPr txBox="1"/>
          <p:nvPr/>
        </p:nvSpPr>
        <p:spPr>
          <a:xfrm>
            <a:off x="1184438" y="5036583"/>
            <a:ext cx="1930911" cy="461665"/>
          </a:xfrm>
          <a:prstGeom prst="rect">
            <a:avLst/>
          </a:prstGeom>
          <a:noFill/>
        </p:spPr>
        <p:txBody>
          <a:bodyPr wrap="square">
            <a:spAutoFit/>
          </a:bodyPr>
          <a:lstStyle/>
          <a:p>
            <a:pPr algn="just"/>
            <a:r>
              <a:rPr lang="en-US" sz="2400">
                <a:latin typeface="+mn-lt"/>
              </a:rPr>
              <a:t>đất nước</a:t>
            </a:r>
          </a:p>
        </p:txBody>
      </p:sp>
      <p:sp>
        <p:nvSpPr>
          <p:cNvPr id="10" name="TextBox 9">
            <a:extLst>
              <a:ext uri="{FF2B5EF4-FFF2-40B4-BE49-F238E27FC236}">
                <a16:creationId xmlns:a16="http://schemas.microsoft.com/office/drawing/2014/main" id="{B57F79D5-3ED7-D2AC-64C2-2E73E9083FB2}"/>
              </a:ext>
            </a:extLst>
          </p:cNvPr>
          <p:cNvSpPr txBox="1"/>
          <p:nvPr/>
        </p:nvSpPr>
        <p:spPr>
          <a:xfrm>
            <a:off x="1184438" y="5669128"/>
            <a:ext cx="1930911" cy="461665"/>
          </a:xfrm>
          <a:prstGeom prst="rect">
            <a:avLst/>
          </a:prstGeom>
          <a:noFill/>
        </p:spPr>
        <p:txBody>
          <a:bodyPr wrap="square">
            <a:spAutoFit/>
          </a:bodyPr>
          <a:lstStyle/>
          <a:p>
            <a:pPr algn="just"/>
            <a:r>
              <a:rPr lang="en-US" sz="2400" dirty="0" err="1">
                <a:latin typeface="+mn-lt"/>
              </a:rPr>
              <a:t>tổ</a:t>
            </a:r>
            <a:r>
              <a:rPr lang="en-US" sz="2400" dirty="0">
                <a:latin typeface="+mn-lt"/>
              </a:rPr>
              <a:t> </a:t>
            </a:r>
            <a:r>
              <a:rPr lang="en-US" sz="2400" dirty="0" err="1">
                <a:latin typeface="+mn-lt"/>
              </a:rPr>
              <a:t>quốc</a:t>
            </a:r>
            <a:endParaRPr lang="en-US" sz="2400" dirty="0">
              <a:latin typeface="+mn-lt"/>
            </a:endParaRPr>
          </a:p>
        </p:txBody>
      </p:sp>
      <p:sp>
        <p:nvSpPr>
          <p:cNvPr id="11" name="TextBox 10">
            <a:extLst>
              <a:ext uri="{FF2B5EF4-FFF2-40B4-BE49-F238E27FC236}">
                <a16:creationId xmlns:a16="http://schemas.microsoft.com/office/drawing/2014/main" id="{FB409225-493E-654D-61E2-141717E09FA2}"/>
              </a:ext>
            </a:extLst>
          </p:cNvPr>
          <p:cNvSpPr txBox="1"/>
          <p:nvPr/>
        </p:nvSpPr>
        <p:spPr>
          <a:xfrm>
            <a:off x="3998368" y="3144227"/>
            <a:ext cx="1451906" cy="461665"/>
          </a:xfrm>
          <a:prstGeom prst="rect">
            <a:avLst/>
          </a:prstGeom>
          <a:noFill/>
        </p:spPr>
        <p:txBody>
          <a:bodyPr wrap="square">
            <a:spAutoFit/>
          </a:bodyPr>
          <a:lstStyle/>
          <a:p>
            <a:pPr algn="just"/>
            <a:r>
              <a:rPr lang="en-US" sz="2400">
                <a:latin typeface="+mn-lt"/>
              </a:rPr>
              <a:t>tàu hỏa</a:t>
            </a:r>
          </a:p>
        </p:txBody>
      </p:sp>
      <p:sp>
        <p:nvSpPr>
          <p:cNvPr id="12" name="TextBox 11">
            <a:extLst>
              <a:ext uri="{FF2B5EF4-FFF2-40B4-BE49-F238E27FC236}">
                <a16:creationId xmlns:a16="http://schemas.microsoft.com/office/drawing/2014/main" id="{D5FA53BD-E2A6-07C4-1734-F56512285C98}"/>
              </a:ext>
            </a:extLst>
          </p:cNvPr>
          <p:cNvSpPr txBox="1"/>
          <p:nvPr/>
        </p:nvSpPr>
        <p:spPr>
          <a:xfrm>
            <a:off x="3998368" y="3776772"/>
            <a:ext cx="1451906" cy="461665"/>
          </a:xfrm>
          <a:prstGeom prst="rect">
            <a:avLst/>
          </a:prstGeom>
          <a:noFill/>
        </p:spPr>
        <p:txBody>
          <a:bodyPr wrap="square">
            <a:spAutoFit/>
          </a:bodyPr>
          <a:lstStyle/>
          <a:p>
            <a:pPr algn="just"/>
            <a:r>
              <a:rPr lang="en-US" sz="2400">
                <a:latin typeface="+mn-lt"/>
              </a:rPr>
              <a:t>xe lửa</a:t>
            </a:r>
          </a:p>
        </p:txBody>
      </p:sp>
      <p:sp>
        <p:nvSpPr>
          <p:cNvPr id="13" name="TextBox 12">
            <a:extLst>
              <a:ext uri="{FF2B5EF4-FFF2-40B4-BE49-F238E27FC236}">
                <a16:creationId xmlns:a16="http://schemas.microsoft.com/office/drawing/2014/main" id="{B22A5BAC-177C-FD1C-53F8-D95548CD5F34}"/>
              </a:ext>
            </a:extLst>
          </p:cNvPr>
          <p:cNvSpPr txBox="1"/>
          <p:nvPr/>
        </p:nvSpPr>
        <p:spPr>
          <a:xfrm>
            <a:off x="6968593" y="3144227"/>
            <a:ext cx="878317" cy="461665"/>
          </a:xfrm>
          <a:prstGeom prst="rect">
            <a:avLst/>
          </a:prstGeom>
          <a:noFill/>
        </p:spPr>
        <p:txBody>
          <a:bodyPr wrap="square">
            <a:spAutoFit/>
          </a:bodyPr>
          <a:lstStyle/>
          <a:p>
            <a:pPr algn="just"/>
            <a:r>
              <a:rPr lang="en-US" sz="2400">
                <a:latin typeface="+mn-lt"/>
              </a:rPr>
              <a:t>xinh</a:t>
            </a:r>
          </a:p>
        </p:txBody>
      </p:sp>
      <p:sp>
        <p:nvSpPr>
          <p:cNvPr id="14" name="TextBox 13">
            <a:extLst>
              <a:ext uri="{FF2B5EF4-FFF2-40B4-BE49-F238E27FC236}">
                <a16:creationId xmlns:a16="http://schemas.microsoft.com/office/drawing/2014/main" id="{CD02A785-2923-A1BC-94DD-F813A0DA01FF}"/>
              </a:ext>
            </a:extLst>
          </p:cNvPr>
          <p:cNvSpPr txBox="1"/>
          <p:nvPr/>
        </p:nvSpPr>
        <p:spPr>
          <a:xfrm>
            <a:off x="6968593" y="3768991"/>
            <a:ext cx="887179" cy="461665"/>
          </a:xfrm>
          <a:prstGeom prst="rect">
            <a:avLst/>
          </a:prstGeom>
          <a:noFill/>
        </p:spPr>
        <p:txBody>
          <a:bodyPr wrap="square">
            <a:spAutoFit/>
          </a:bodyPr>
          <a:lstStyle/>
          <a:p>
            <a:pPr algn="just"/>
            <a:r>
              <a:rPr lang="en-US" sz="2400">
                <a:latin typeface="+mn-lt"/>
              </a:rPr>
              <a:t>đẹp</a:t>
            </a:r>
          </a:p>
        </p:txBody>
      </p:sp>
      <p:sp>
        <p:nvSpPr>
          <p:cNvPr id="15" name="TextBox 14">
            <a:extLst>
              <a:ext uri="{FF2B5EF4-FFF2-40B4-BE49-F238E27FC236}">
                <a16:creationId xmlns:a16="http://schemas.microsoft.com/office/drawing/2014/main" id="{52502286-61BC-0EA3-847A-7A1BF8C69875}"/>
              </a:ext>
            </a:extLst>
          </p:cNvPr>
          <p:cNvSpPr txBox="1"/>
          <p:nvPr/>
        </p:nvSpPr>
        <p:spPr>
          <a:xfrm>
            <a:off x="6668585" y="4404038"/>
            <a:ext cx="1478332" cy="461665"/>
          </a:xfrm>
          <a:prstGeom prst="rect">
            <a:avLst/>
          </a:prstGeom>
          <a:noFill/>
        </p:spPr>
        <p:txBody>
          <a:bodyPr wrap="square">
            <a:spAutoFit/>
          </a:bodyPr>
          <a:lstStyle/>
          <a:p>
            <a:pPr algn="just"/>
            <a:r>
              <a:rPr lang="en-US" sz="2400">
                <a:latin typeface="+mn-lt"/>
              </a:rPr>
              <a:t>xinh xắn</a:t>
            </a:r>
          </a:p>
        </p:txBody>
      </p:sp>
      <p:sp>
        <p:nvSpPr>
          <p:cNvPr id="16" name="TextBox 15">
            <a:extLst>
              <a:ext uri="{FF2B5EF4-FFF2-40B4-BE49-F238E27FC236}">
                <a16:creationId xmlns:a16="http://schemas.microsoft.com/office/drawing/2014/main" id="{F9A19F99-AEDD-1526-55D9-2B527B37437B}"/>
              </a:ext>
            </a:extLst>
          </p:cNvPr>
          <p:cNvSpPr txBox="1"/>
          <p:nvPr/>
        </p:nvSpPr>
        <p:spPr>
          <a:xfrm>
            <a:off x="9784097" y="3144227"/>
            <a:ext cx="887180" cy="461665"/>
          </a:xfrm>
          <a:prstGeom prst="rect">
            <a:avLst/>
          </a:prstGeom>
          <a:noFill/>
        </p:spPr>
        <p:txBody>
          <a:bodyPr wrap="square">
            <a:spAutoFit/>
          </a:bodyPr>
          <a:lstStyle/>
          <a:p>
            <a:pPr algn="just"/>
            <a:r>
              <a:rPr lang="en-US" sz="2400">
                <a:latin typeface="+mn-lt"/>
              </a:rPr>
              <a:t>cho</a:t>
            </a:r>
          </a:p>
        </p:txBody>
      </p:sp>
      <p:sp>
        <p:nvSpPr>
          <p:cNvPr id="17" name="TextBox 16">
            <a:extLst>
              <a:ext uri="{FF2B5EF4-FFF2-40B4-BE49-F238E27FC236}">
                <a16:creationId xmlns:a16="http://schemas.microsoft.com/office/drawing/2014/main" id="{44859C02-351F-3982-94F8-AA8E61C56949}"/>
              </a:ext>
            </a:extLst>
          </p:cNvPr>
          <p:cNvSpPr txBox="1"/>
          <p:nvPr/>
        </p:nvSpPr>
        <p:spPr>
          <a:xfrm>
            <a:off x="9784097" y="3776772"/>
            <a:ext cx="887180" cy="461665"/>
          </a:xfrm>
          <a:prstGeom prst="rect">
            <a:avLst/>
          </a:prstGeom>
          <a:noFill/>
        </p:spPr>
        <p:txBody>
          <a:bodyPr wrap="square">
            <a:spAutoFit/>
          </a:bodyPr>
          <a:lstStyle/>
          <a:p>
            <a:pPr algn="just"/>
            <a:r>
              <a:rPr lang="en-US" sz="2400">
                <a:latin typeface="+mn-lt"/>
              </a:rPr>
              <a:t>biếu</a:t>
            </a:r>
          </a:p>
        </p:txBody>
      </p:sp>
    </p:spTree>
    <p:extLst>
      <p:ext uri="{BB962C8B-B14F-4D97-AF65-F5344CB8AC3E}">
        <p14:creationId xmlns:p14="http://schemas.microsoft.com/office/powerpoint/2010/main" val="409011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3" dur="500"/>
                                        <p:tgtEl>
                                          <p:spTgt spid="11">
                                            <p:txEl>
                                              <p:pRg st="0" end="0"/>
                                            </p:txEl>
                                          </p:spTgt>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42" dur="500"/>
                                        <p:tgtEl>
                                          <p:spTgt spid="13">
                                            <p:txEl>
                                              <p:pRg st="0" end="0"/>
                                            </p:txEl>
                                          </p:spTgt>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46" dur="500"/>
                                        <p:tgtEl>
                                          <p:spTgt spid="14">
                                            <p:txEl>
                                              <p:pRg st="0" end="0"/>
                                            </p:txEl>
                                          </p:spTgt>
                                        </p:tgtEl>
                                      </p:cBhvr>
                                    </p:animEffect>
                                  </p:childTnLst>
                                </p:cTn>
                              </p:par>
                            </p:childTnLst>
                          </p:cTn>
                        </p:par>
                        <p:par>
                          <p:cTn id="47" fill="hold">
                            <p:stCondLst>
                              <p:cond delay="1000"/>
                            </p:stCondLst>
                            <p:childTnLst>
                              <p:par>
                                <p:cTn id="48" presetID="14" presetClass="entr" presetSubtype="10" fill="hold" grpId="0" nodeType="after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50" dur="500"/>
                                        <p:tgtEl>
                                          <p:spTgt spid="1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randombar(horizontal)">
                                      <p:cBhvr>
                                        <p:cTn id="55" dur="500"/>
                                        <p:tgtEl>
                                          <p:spTgt spid="16"/>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randombar(horizontal)">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build="p"/>
      <p:bldP spid="12" grpId="0" build="p"/>
      <p:bldP spid="13" grpId="0" build="p"/>
      <p:bldP spid="14" grpId="0" build="p"/>
      <p:bldP spid="15" grpId="0" build="p"/>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B3D275-32BA-6415-A76C-31E3DD05F392}"/>
            </a:ext>
          </a:extLst>
        </p:cNvPr>
        <p:cNvGrpSpPr/>
        <p:nvPr/>
      </p:nvGrpSpPr>
      <p:grpSpPr>
        <a:xfrm>
          <a:off x="0" y="0"/>
          <a:ext cx="0" cy="0"/>
          <a:chOff x="0" y="0"/>
          <a:chExt cx="0" cy="0"/>
        </a:xfrm>
      </p:grpSpPr>
      <p:grpSp>
        <p:nvGrpSpPr>
          <p:cNvPr id="2" name="Google Shape;440;p28">
            <a:extLst>
              <a:ext uri="{FF2B5EF4-FFF2-40B4-BE49-F238E27FC236}">
                <a16:creationId xmlns:a16="http://schemas.microsoft.com/office/drawing/2014/main" id="{ED829F27-F65E-C41E-7934-FEA4011E23D6}"/>
              </a:ext>
            </a:extLst>
          </p:cNvPr>
          <p:cNvGrpSpPr/>
          <p:nvPr/>
        </p:nvGrpSpPr>
        <p:grpSpPr>
          <a:xfrm>
            <a:off x="730513" y="2292310"/>
            <a:ext cx="2790613" cy="3921061"/>
            <a:chOff x="624596" y="982906"/>
            <a:chExt cx="2001979" cy="3181003"/>
          </a:xfrm>
        </p:grpSpPr>
        <p:sp>
          <p:nvSpPr>
            <p:cNvPr id="3" name="Google Shape;441;p28">
              <a:extLst>
                <a:ext uri="{FF2B5EF4-FFF2-40B4-BE49-F238E27FC236}">
                  <a16:creationId xmlns:a16="http://schemas.microsoft.com/office/drawing/2014/main" id="{B71B9286-857D-F07A-BC1A-0C6AD7082E55}"/>
                </a:ext>
              </a:extLst>
            </p:cNvPr>
            <p:cNvSpPr/>
            <p:nvPr/>
          </p:nvSpPr>
          <p:spPr>
            <a:xfrm>
              <a:off x="744757" y="1142009"/>
              <a:ext cx="1881818" cy="3021900"/>
            </a:xfrm>
            <a:prstGeom prst="roundRect">
              <a:avLst>
                <a:gd name="adj" fmla="val 4313"/>
              </a:avLst>
            </a:prstGeom>
            <a:solidFill>
              <a:schemeClr val="tx2">
                <a:lumMod val="20000"/>
                <a:lumOff val="80000"/>
              </a:schemeClr>
            </a:solidFill>
            <a:ln>
              <a:noFill/>
            </a:ln>
          </p:spPr>
          <p:txBody>
            <a:bodyPr spcFirstLastPara="1" wrap="square" lIns="115184" tIns="115184" rIns="115184" bIns="115184" anchor="ctr" anchorCtr="0">
              <a:noAutofit/>
            </a:bodyPr>
            <a:lstStyle/>
            <a:p>
              <a:pPr defTabSz="1152053">
                <a:buClrTx/>
                <a:defRPr/>
              </a:pPr>
              <a:endParaRPr sz="2400">
                <a:solidFill>
                  <a:sysClr val="windowText" lastClr="000000"/>
                </a:solidFill>
                <a:latin typeface="+mn-lt"/>
              </a:endParaRPr>
            </a:p>
          </p:txBody>
        </p:sp>
        <p:sp>
          <p:nvSpPr>
            <p:cNvPr id="4" name="Google Shape;442;p28">
              <a:extLst>
                <a:ext uri="{FF2B5EF4-FFF2-40B4-BE49-F238E27FC236}">
                  <a16:creationId xmlns:a16="http://schemas.microsoft.com/office/drawing/2014/main" id="{00851F8D-67FD-B2D2-7FB0-DCF0935138C8}"/>
                </a:ext>
              </a:extLst>
            </p:cNvPr>
            <p:cNvSpPr/>
            <p:nvPr/>
          </p:nvSpPr>
          <p:spPr>
            <a:xfrm>
              <a:off x="624596" y="982906"/>
              <a:ext cx="1881817" cy="2984405"/>
            </a:xfrm>
            <a:custGeom>
              <a:avLst/>
              <a:gdLst/>
              <a:ahLst/>
              <a:cxnLst/>
              <a:rect l="l" t="t" r="r" b="b"/>
              <a:pathLst>
                <a:path w="53747" h="74336" extrusionOk="0">
                  <a:moveTo>
                    <a:pt x="52246" y="65"/>
                  </a:moveTo>
                  <a:cubicBezTo>
                    <a:pt x="53040" y="65"/>
                    <a:pt x="53682" y="711"/>
                    <a:pt x="53682" y="1501"/>
                  </a:cubicBezTo>
                  <a:lnTo>
                    <a:pt x="53682" y="72835"/>
                  </a:lnTo>
                  <a:cubicBezTo>
                    <a:pt x="53682" y="73625"/>
                    <a:pt x="53040" y="74268"/>
                    <a:pt x="52246" y="74268"/>
                  </a:cubicBezTo>
                  <a:lnTo>
                    <a:pt x="1501" y="74268"/>
                  </a:lnTo>
                  <a:cubicBezTo>
                    <a:pt x="711" y="74268"/>
                    <a:pt x="65" y="73625"/>
                    <a:pt x="65" y="72835"/>
                  </a:cubicBezTo>
                  <a:lnTo>
                    <a:pt x="65" y="1501"/>
                  </a:lnTo>
                  <a:cubicBezTo>
                    <a:pt x="65" y="711"/>
                    <a:pt x="711" y="65"/>
                    <a:pt x="1501" y="65"/>
                  </a:cubicBezTo>
                  <a:close/>
                  <a:moveTo>
                    <a:pt x="1501" y="1"/>
                  </a:moveTo>
                  <a:cubicBezTo>
                    <a:pt x="676" y="1"/>
                    <a:pt x="0" y="675"/>
                    <a:pt x="0" y="1501"/>
                  </a:cubicBezTo>
                  <a:lnTo>
                    <a:pt x="0" y="72835"/>
                  </a:lnTo>
                  <a:cubicBezTo>
                    <a:pt x="0" y="73660"/>
                    <a:pt x="676" y="74336"/>
                    <a:pt x="1501" y="74336"/>
                  </a:cubicBezTo>
                  <a:lnTo>
                    <a:pt x="52246" y="74336"/>
                  </a:lnTo>
                  <a:cubicBezTo>
                    <a:pt x="53076" y="74336"/>
                    <a:pt x="53747" y="73660"/>
                    <a:pt x="53747" y="72835"/>
                  </a:cubicBezTo>
                  <a:lnTo>
                    <a:pt x="53747" y="1501"/>
                  </a:lnTo>
                  <a:cubicBezTo>
                    <a:pt x="53747" y="675"/>
                    <a:pt x="53076" y="1"/>
                    <a:pt x="52246" y="1"/>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115184" tIns="115184" rIns="115184" bIns="115184" anchor="ctr" anchorCtr="0">
              <a:noAutofit/>
            </a:bodyPr>
            <a:lstStyle/>
            <a:p>
              <a:pPr defTabSz="1152053">
                <a:buClrTx/>
                <a:defRPr/>
              </a:pPr>
              <a:endParaRPr sz="2400">
                <a:solidFill>
                  <a:sysClr val="windowText" lastClr="000000"/>
                </a:solidFill>
                <a:latin typeface="+mn-lt"/>
              </a:endParaRPr>
            </a:p>
          </p:txBody>
        </p:sp>
      </p:grpSp>
      <p:grpSp>
        <p:nvGrpSpPr>
          <p:cNvPr id="5" name="Google Shape;443;p28">
            <a:extLst>
              <a:ext uri="{FF2B5EF4-FFF2-40B4-BE49-F238E27FC236}">
                <a16:creationId xmlns:a16="http://schemas.microsoft.com/office/drawing/2014/main" id="{8AA732E3-ABE3-E690-3C83-180C9E7AA702}"/>
              </a:ext>
            </a:extLst>
          </p:cNvPr>
          <p:cNvGrpSpPr/>
          <p:nvPr/>
        </p:nvGrpSpPr>
        <p:grpSpPr>
          <a:xfrm>
            <a:off x="107490" y="6468022"/>
            <a:ext cx="5036761" cy="332476"/>
            <a:chOff x="0" y="4397412"/>
            <a:chExt cx="4600713" cy="150450"/>
          </a:xfrm>
        </p:grpSpPr>
        <p:sp>
          <p:nvSpPr>
            <p:cNvPr id="6" name="Google Shape;444;p28">
              <a:extLst>
                <a:ext uri="{FF2B5EF4-FFF2-40B4-BE49-F238E27FC236}">
                  <a16:creationId xmlns:a16="http://schemas.microsoft.com/office/drawing/2014/main" id="{2083F23D-E7E2-A434-4C2B-23551D76D3EA}"/>
                </a:ext>
              </a:extLst>
            </p:cNvPr>
            <p:cNvSpPr/>
            <p:nvPr/>
          </p:nvSpPr>
          <p:spPr>
            <a:xfrm>
              <a:off x="0" y="4397412"/>
              <a:ext cx="4600713" cy="2416"/>
            </a:xfrm>
            <a:custGeom>
              <a:avLst/>
              <a:gdLst/>
              <a:ahLst/>
              <a:cxnLst/>
              <a:rect l="l" t="t" r="r" b="b"/>
              <a:pathLst>
                <a:path w="131402" h="69" extrusionOk="0">
                  <a:moveTo>
                    <a:pt x="0" y="1"/>
                  </a:moveTo>
                  <a:lnTo>
                    <a:pt x="0" y="69"/>
                  </a:lnTo>
                  <a:lnTo>
                    <a:pt x="131401" y="69"/>
                  </a:lnTo>
                  <a:lnTo>
                    <a:pt x="131401" y="1"/>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115184" tIns="115184" rIns="115184" bIns="115184" anchor="ctr" anchorCtr="0">
              <a:noAutofit/>
            </a:bodyPr>
            <a:lstStyle/>
            <a:p>
              <a:pPr defTabSz="1152053">
                <a:buClrTx/>
                <a:defRPr/>
              </a:pPr>
              <a:endParaRPr sz="2400">
                <a:solidFill>
                  <a:sysClr val="windowText" lastClr="000000"/>
                </a:solidFill>
                <a:latin typeface="+mn-lt"/>
              </a:endParaRPr>
            </a:p>
          </p:txBody>
        </p:sp>
        <p:sp>
          <p:nvSpPr>
            <p:cNvPr id="7" name="Google Shape;445;p28">
              <a:extLst>
                <a:ext uri="{FF2B5EF4-FFF2-40B4-BE49-F238E27FC236}">
                  <a16:creationId xmlns:a16="http://schemas.microsoft.com/office/drawing/2014/main" id="{FE0DF10B-17E4-64C5-847E-46687547D273}"/>
                </a:ext>
              </a:extLst>
            </p:cNvPr>
            <p:cNvSpPr/>
            <p:nvPr/>
          </p:nvSpPr>
          <p:spPr>
            <a:xfrm>
              <a:off x="755786" y="4545586"/>
              <a:ext cx="305519" cy="2276"/>
            </a:xfrm>
            <a:custGeom>
              <a:avLst/>
              <a:gdLst/>
              <a:ahLst/>
              <a:cxnLst/>
              <a:rect l="l" t="t" r="r" b="b"/>
              <a:pathLst>
                <a:path w="8726" h="65" extrusionOk="0">
                  <a:moveTo>
                    <a:pt x="0" y="0"/>
                  </a:moveTo>
                  <a:lnTo>
                    <a:pt x="0" y="65"/>
                  </a:lnTo>
                  <a:lnTo>
                    <a:pt x="8726" y="65"/>
                  </a:lnTo>
                  <a:lnTo>
                    <a:pt x="8726" y="0"/>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115184" tIns="115184" rIns="115184" bIns="115184" anchor="ctr" anchorCtr="0">
              <a:noAutofit/>
            </a:bodyPr>
            <a:lstStyle/>
            <a:p>
              <a:pPr defTabSz="1152053">
                <a:buClrTx/>
                <a:defRPr/>
              </a:pPr>
              <a:endParaRPr sz="2400">
                <a:solidFill>
                  <a:sysClr val="windowText" lastClr="000000"/>
                </a:solidFill>
                <a:latin typeface="+mn-lt"/>
              </a:endParaRPr>
            </a:p>
          </p:txBody>
        </p:sp>
        <p:sp>
          <p:nvSpPr>
            <p:cNvPr id="8" name="Google Shape;446;p28">
              <a:extLst>
                <a:ext uri="{FF2B5EF4-FFF2-40B4-BE49-F238E27FC236}">
                  <a16:creationId xmlns:a16="http://schemas.microsoft.com/office/drawing/2014/main" id="{F6C22F80-02FD-C285-0FFA-3F1C37EE9731}"/>
                </a:ext>
              </a:extLst>
            </p:cNvPr>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115184" tIns="115184" rIns="115184" bIns="115184" anchor="ctr" anchorCtr="0">
              <a:noAutofit/>
            </a:bodyPr>
            <a:lstStyle/>
            <a:p>
              <a:pPr defTabSz="1152053">
                <a:buClrTx/>
                <a:defRPr/>
              </a:pPr>
              <a:endParaRPr sz="2400">
                <a:solidFill>
                  <a:sysClr val="windowText" lastClr="000000"/>
                </a:solidFill>
                <a:latin typeface="+mn-lt"/>
              </a:endParaRPr>
            </a:p>
          </p:txBody>
        </p:sp>
        <p:sp>
          <p:nvSpPr>
            <p:cNvPr id="9" name="Google Shape;447;p28">
              <a:extLst>
                <a:ext uri="{FF2B5EF4-FFF2-40B4-BE49-F238E27FC236}">
                  <a16:creationId xmlns:a16="http://schemas.microsoft.com/office/drawing/2014/main" id="{3C8FE467-D0AD-607F-45FF-3BBF26AF533A}"/>
                </a:ext>
              </a:extLst>
            </p:cNvPr>
            <p:cNvSpPr/>
            <p:nvPr/>
          </p:nvSpPr>
          <p:spPr>
            <a:xfrm>
              <a:off x="1070481" y="4460119"/>
              <a:ext cx="175833" cy="2311"/>
            </a:xfrm>
            <a:custGeom>
              <a:avLst/>
              <a:gdLst/>
              <a:ahLst/>
              <a:cxnLst/>
              <a:rect l="l" t="t" r="r" b="b"/>
              <a:pathLst>
                <a:path w="5022" h="66" extrusionOk="0">
                  <a:moveTo>
                    <a:pt x="1" y="1"/>
                  </a:moveTo>
                  <a:lnTo>
                    <a:pt x="1" y="65"/>
                  </a:lnTo>
                  <a:lnTo>
                    <a:pt x="5022" y="65"/>
                  </a:lnTo>
                  <a:lnTo>
                    <a:pt x="5022" y="1"/>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115184" tIns="115184" rIns="115184" bIns="115184" anchor="ctr" anchorCtr="0">
              <a:noAutofit/>
            </a:bodyPr>
            <a:lstStyle/>
            <a:p>
              <a:pPr defTabSz="1152053">
                <a:buClrTx/>
                <a:defRPr/>
              </a:pPr>
              <a:endParaRPr sz="2400">
                <a:solidFill>
                  <a:sysClr val="windowText" lastClr="000000"/>
                </a:solidFill>
                <a:latin typeface="+mn-lt"/>
              </a:endParaRPr>
            </a:p>
          </p:txBody>
        </p:sp>
        <p:sp>
          <p:nvSpPr>
            <p:cNvPr id="10" name="Google Shape;448;p28">
              <a:extLst>
                <a:ext uri="{FF2B5EF4-FFF2-40B4-BE49-F238E27FC236}">
                  <a16:creationId xmlns:a16="http://schemas.microsoft.com/office/drawing/2014/main" id="{D1DA1826-FC2B-E6CD-B5A7-970E8B7AEE68}"/>
                </a:ext>
              </a:extLst>
            </p:cNvPr>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115184" tIns="115184" rIns="115184" bIns="115184" anchor="ctr" anchorCtr="0">
              <a:noAutofit/>
            </a:bodyPr>
            <a:lstStyle/>
            <a:p>
              <a:pPr defTabSz="1152053">
                <a:buClrTx/>
                <a:defRPr/>
              </a:pPr>
              <a:endParaRPr sz="2400">
                <a:solidFill>
                  <a:sysClr val="windowText" lastClr="000000"/>
                </a:solidFill>
                <a:latin typeface="+mn-lt"/>
              </a:endParaRPr>
            </a:p>
          </p:txBody>
        </p:sp>
      </p:grpSp>
      <p:grpSp>
        <p:nvGrpSpPr>
          <p:cNvPr id="11" name="Group 10">
            <a:extLst>
              <a:ext uri="{FF2B5EF4-FFF2-40B4-BE49-F238E27FC236}">
                <a16:creationId xmlns:a16="http://schemas.microsoft.com/office/drawing/2014/main" id="{FB308F93-B801-C7BE-AA7D-8413207CAB22}"/>
              </a:ext>
            </a:extLst>
          </p:cNvPr>
          <p:cNvGrpSpPr/>
          <p:nvPr/>
        </p:nvGrpSpPr>
        <p:grpSpPr>
          <a:xfrm>
            <a:off x="5237070" y="2444695"/>
            <a:ext cx="6471037" cy="4088289"/>
            <a:chOff x="-728058" y="1243102"/>
            <a:chExt cx="5136247" cy="3244992"/>
          </a:xfrm>
        </p:grpSpPr>
        <p:grpSp>
          <p:nvGrpSpPr>
            <p:cNvPr id="12" name="Group 11">
              <a:extLst>
                <a:ext uri="{FF2B5EF4-FFF2-40B4-BE49-F238E27FC236}">
                  <a16:creationId xmlns:a16="http://schemas.microsoft.com/office/drawing/2014/main" id="{535EC622-A0CD-591D-FAC1-000C9636F84E}"/>
                </a:ext>
              </a:extLst>
            </p:cNvPr>
            <p:cNvGrpSpPr/>
            <p:nvPr/>
          </p:nvGrpSpPr>
          <p:grpSpPr>
            <a:xfrm>
              <a:off x="-728058" y="1680030"/>
              <a:ext cx="5136247" cy="2808064"/>
              <a:chOff x="-778858" y="1897745"/>
              <a:chExt cx="5136247" cy="2808064"/>
            </a:xfrm>
          </p:grpSpPr>
          <p:sp>
            <p:nvSpPr>
              <p:cNvPr id="14" name="Rectangle: Rounded Corners 13">
                <a:extLst>
                  <a:ext uri="{FF2B5EF4-FFF2-40B4-BE49-F238E27FC236}">
                    <a16:creationId xmlns:a16="http://schemas.microsoft.com/office/drawing/2014/main" id="{7406C309-10C6-246B-A3D6-1859EAE7C41F}"/>
                  </a:ext>
                </a:extLst>
              </p:cNvPr>
              <p:cNvSpPr/>
              <p:nvPr/>
            </p:nvSpPr>
            <p:spPr>
              <a:xfrm>
                <a:off x="-778858" y="1897745"/>
                <a:ext cx="5136247" cy="2808064"/>
              </a:xfrm>
              <a:prstGeom prst="roundRect">
                <a:avLst>
                  <a:gd name="adj" fmla="val 4729"/>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defTabSz="1152053">
                  <a:buClrTx/>
                  <a:defRPr/>
                </a:pPr>
                <a:endParaRPr lang="en-US" sz="2400">
                  <a:solidFill>
                    <a:srgbClr val="FFF6F1"/>
                  </a:solidFill>
                  <a:latin typeface="+mn-lt"/>
                  <a:ea typeface="+mn-ea"/>
                </a:endParaRPr>
              </a:p>
            </p:txBody>
          </p:sp>
          <p:sp>
            <p:nvSpPr>
              <p:cNvPr id="15" name="TextBox 14">
                <a:extLst>
                  <a:ext uri="{FF2B5EF4-FFF2-40B4-BE49-F238E27FC236}">
                    <a16:creationId xmlns:a16="http://schemas.microsoft.com/office/drawing/2014/main" id="{451A593B-DDE4-8A66-97FA-B4605F7AA612}"/>
                  </a:ext>
                </a:extLst>
              </p:cNvPr>
              <p:cNvSpPr txBox="1"/>
              <p:nvPr/>
            </p:nvSpPr>
            <p:spPr>
              <a:xfrm>
                <a:off x="-645910" y="2212569"/>
                <a:ext cx="4835275" cy="2209612"/>
              </a:xfrm>
              <a:prstGeom prst="rect">
                <a:avLst/>
              </a:prstGeom>
              <a:noFill/>
            </p:spPr>
            <p:txBody>
              <a:bodyPr wrap="square">
                <a:spAutoFit/>
              </a:bodyPr>
              <a:lstStyle/>
              <a:p>
                <a:pPr algn="ctr" defTabSz="1152053">
                  <a:lnSpc>
                    <a:spcPct val="150000"/>
                  </a:lnSpc>
                  <a:buClrTx/>
                  <a:defRPr/>
                </a:pPr>
                <a:r>
                  <a:rPr lang="en-US" sz="2400" b="1" dirty="0">
                    <a:solidFill>
                      <a:sysClr val="windowText" lastClr="000000"/>
                    </a:solidFill>
                    <a:latin typeface="+mn-lt"/>
                  </a:rPr>
                  <a:t>HOẠT ĐỘNG NHÓM NHỎ</a:t>
                </a:r>
              </a:p>
              <a:p>
                <a:pPr algn="just" defTabSz="1152053">
                  <a:lnSpc>
                    <a:spcPct val="150000"/>
                  </a:lnSpc>
                  <a:buClrTx/>
                  <a:defRPr/>
                </a:pPr>
                <a:r>
                  <a:rPr lang="en-US" sz="2400" dirty="0" err="1">
                    <a:solidFill>
                      <a:sysClr val="windowText" lastClr="000000"/>
                    </a:solidFill>
                    <a:latin typeface="+mn-lt"/>
                  </a:rPr>
                  <a:t>Các</a:t>
                </a:r>
                <a:r>
                  <a:rPr lang="en-US" sz="2400" dirty="0">
                    <a:solidFill>
                      <a:sysClr val="windowText" lastClr="000000"/>
                    </a:solidFill>
                    <a:latin typeface="+mn-lt"/>
                  </a:rPr>
                  <a:t> </a:t>
                </a:r>
                <a:r>
                  <a:rPr lang="en-US" sz="2400" dirty="0" err="1">
                    <a:solidFill>
                      <a:sysClr val="windowText" lastClr="000000"/>
                    </a:solidFill>
                    <a:latin typeface="+mn-lt"/>
                  </a:rPr>
                  <a:t>nhóm</a:t>
                </a:r>
                <a:r>
                  <a:rPr lang="en-US" sz="2400" dirty="0">
                    <a:solidFill>
                      <a:sysClr val="windowText" lastClr="000000"/>
                    </a:solidFill>
                    <a:latin typeface="+mn-lt"/>
                  </a:rPr>
                  <a:t> </a:t>
                </a:r>
                <a:r>
                  <a:rPr lang="en-US" sz="2400" dirty="0" err="1">
                    <a:solidFill>
                      <a:sysClr val="windowText" lastClr="000000"/>
                    </a:solidFill>
                    <a:latin typeface="+mn-lt"/>
                  </a:rPr>
                  <a:t>thảo</a:t>
                </a:r>
                <a:r>
                  <a:rPr lang="en-US" sz="2400" dirty="0">
                    <a:solidFill>
                      <a:sysClr val="windowText" lastClr="000000"/>
                    </a:solidFill>
                    <a:latin typeface="+mn-lt"/>
                  </a:rPr>
                  <a:t> </a:t>
                </a:r>
                <a:r>
                  <a:rPr lang="en-US" sz="2400" dirty="0" err="1">
                    <a:solidFill>
                      <a:sysClr val="windowText" lastClr="000000"/>
                    </a:solidFill>
                    <a:latin typeface="+mn-lt"/>
                  </a:rPr>
                  <a:t>luận</a:t>
                </a:r>
                <a:r>
                  <a:rPr lang="en-US" sz="2400" dirty="0">
                    <a:solidFill>
                      <a:sysClr val="windowText" lastClr="000000"/>
                    </a:solidFill>
                    <a:latin typeface="+mn-lt"/>
                  </a:rPr>
                  <a:t> </a:t>
                </a:r>
                <a:r>
                  <a:rPr lang="en-US" sz="2400" dirty="0" err="1">
                    <a:solidFill>
                      <a:sysClr val="windowText" lastClr="000000"/>
                    </a:solidFill>
                    <a:latin typeface="+mn-lt"/>
                  </a:rPr>
                  <a:t>với</a:t>
                </a:r>
                <a:r>
                  <a:rPr lang="en-US" sz="2400" dirty="0">
                    <a:solidFill>
                      <a:sysClr val="windowText" lastClr="000000"/>
                    </a:solidFill>
                    <a:latin typeface="+mn-lt"/>
                  </a:rPr>
                  <a:t> </a:t>
                </a:r>
                <a:r>
                  <a:rPr lang="en-US" sz="2400" dirty="0" err="1">
                    <a:solidFill>
                      <a:sysClr val="windowText" lastClr="000000"/>
                    </a:solidFill>
                    <a:latin typeface="+mn-lt"/>
                  </a:rPr>
                  <a:t>nhau</a:t>
                </a:r>
                <a:r>
                  <a:rPr lang="en-US" sz="2400" dirty="0">
                    <a:solidFill>
                      <a:sysClr val="windowText" lastClr="000000"/>
                    </a:solidFill>
                    <a:latin typeface="+mn-lt"/>
                  </a:rPr>
                  <a:t> </a:t>
                </a:r>
                <a:r>
                  <a:rPr lang="en-US" sz="2400" dirty="0" err="1">
                    <a:solidFill>
                      <a:sysClr val="windowText" lastClr="000000"/>
                    </a:solidFill>
                    <a:latin typeface="+mn-lt"/>
                  </a:rPr>
                  <a:t>và</a:t>
                </a:r>
                <a:r>
                  <a:rPr lang="en-US" sz="2400" dirty="0">
                    <a:solidFill>
                      <a:sysClr val="windowText" lastClr="000000"/>
                    </a:solidFill>
                    <a:latin typeface="+mn-lt"/>
                  </a:rPr>
                  <a:t> </a:t>
                </a:r>
                <a:r>
                  <a:rPr lang="en-US" sz="2400" dirty="0" err="1">
                    <a:solidFill>
                      <a:sysClr val="windowText" lastClr="000000"/>
                    </a:solidFill>
                    <a:latin typeface="+mn-lt"/>
                  </a:rPr>
                  <a:t>hoàn</a:t>
                </a:r>
                <a:r>
                  <a:rPr lang="en-US" sz="2400" dirty="0">
                    <a:solidFill>
                      <a:sysClr val="windowText" lastClr="000000"/>
                    </a:solidFill>
                    <a:latin typeface="+mn-lt"/>
                  </a:rPr>
                  <a:t> </a:t>
                </a:r>
                <a:r>
                  <a:rPr lang="en-US" sz="2400" dirty="0" err="1">
                    <a:solidFill>
                      <a:sysClr val="windowText" lastClr="000000"/>
                    </a:solidFill>
                    <a:latin typeface="+mn-lt"/>
                  </a:rPr>
                  <a:t>thành</a:t>
                </a:r>
                <a:r>
                  <a:rPr lang="en-US" sz="2400" dirty="0">
                    <a:solidFill>
                      <a:sysClr val="windowText" lastClr="000000"/>
                    </a:solidFill>
                    <a:latin typeface="+mn-lt"/>
                  </a:rPr>
                  <a:t> </a:t>
                </a:r>
                <a:r>
                  <a:rPr lang="en-US" sz="2400" b="1" dirty="0" err="1">
                    <a:solidFill>
                      <a:sysClr val="windowText" lastClr="000000"/>
                    </a:solidFill>
                    <a:latin typeface="+mn-lt"/>
                  </a:rPr>
                  <a:t>bài</a:t>
                </a:r>
                <a:r>
                  <a:rPr lang="en-US" sz="2400" b="1" dirty="0">
                    <a:solidFill>
                      <a:sysClr val="windowText" lastClr="000000"/>
                    </a:solidFill>
                    <a:latin typeface="+mn-lt"/>
                  </a:rPr>
                  <a:t> </a:t>
                </a:r>
                <a:r>
                  <a:rPr lang="en-US" sz="2400" b="1" dirty="0" err="1">
                    <a:solidFill>
                      <a:sysClr val="windowText" lastClr="000000"/>
                    </a:solidFill>
                    <a:latin typeface="+mn-lt"/>
                  </a:rPr>
                  <a:t>tập</a:t>
                </a:r>
                <a:r>
                  <a:rPr lang="en-US" sz="2400" b="1" dirty="0">
                    <a:solidFill>
                      <a:sysClr val="windowText" lastClr="000000"/>
                    </a:solidFill>
                    <a:latin typeface="+mn-lt"/>
                  </a:rPr>
                  <a:t> 2</a:t>
                </a:r>
                <a:r>
                  <a:rPr lang="en-US" sz="2400" dirty="0">
                    <a:solidFill>
                      <a:sysClr val="windowText" lastClr="000000"/>
                    </a:solidFill>
                    <a:latin typeface="+mn-lt"/>
                  </a:rPr>
                  <a:t>:</a:t>
                </a:r>
                <a:r>
                  <a:rPr lang="en-US" sz="2400" b="1" dirty="0">
                    <a:solidFill>
                      <a:sysClr val="windowText" lastClr="000000"/>
                    </a:solidFill>
                    <a:latin typeface="+mn-lt"/>
                  </a:rPr>
                  <a:t> </a:t>
                </a:r>
                <a:r>
                  <a:rPr lang="en-US" sz="2400" dirty="0" err="1">
                    <a:solidFill>
                      <a:schemeClr val="tx1"/>
                    </a:solidFill>
                    <a:latin typeface="+mn-lt"/>
                  </a:rPr>
                  <a:t>Đặt</a:t>
                </a:r>
                <a:r>
                  <a:rPr lang="en-US" sz="2400" dirty="0">
                    <a:solidFill>
                      <a:schemeClr val="tx1"/>
                    </a:solidFill>
                    <a:latin typeface="+mn-lt"/>
                  </a:rPr>
                  <a:t> </a:t>
                </a:r>
                <a:r>
                  <a:rPr lang="en-US" sz="2400" dirty="0" err="1">
                    <a:solidFill>
                      <a:schemeClr val="tx1"/>
                    </a:solidFill>
                    <a:latin typeface="+mn-lt"/>
                  </a:rPr>
                  <a:t>một</a:t>
                </a:r>
                <a:r>
                  <a:rPr lang="en-US" sz="2400" dirty="0">
                    <a:solidFill>
                      <a:schemeClr val="tx1"/>
                    </a:solidFill>
                    <a:latin typeface="+mn-lt"/>
                  </a:rPr>
                  <a:t> </a:t>
                </a:r>
                <a:r>
                  <a:rPr lang="en-US" sz="2400" dirty="0" err="1">
                    <a:solidFill>
                      <a:schemeClr val="tx1"/>
                    </a:solidFill>
                    <a:latin typeface="+mn-lt"/>
                  </a:rPr>
                  <a:t>câu</a:t>
                </a:r>
                <a:r>
                  <a:rPr lang="en-US" sz="2400" dirty="0">
                    <a:solidFill>
                      <a:schemeClr val="tx1"/>
                    </a:solidFill>
                    <a:latin typeface="+mn-lt"/>
                  </a:rPr>
                  <a:t> </a:t>
                </a:r>
                <a:r>
                  <a:rPr lang="en-US" sz="2400" dirty="0" err="1">
                    <a:solidFill>
                      <a:schemeClr val="tx1"/>
                    </a:solidFill>
                    <a:latin typeface="+mn-lt"/>
                  </a:rPr>
                  <a:t>với</a:t>
                </a:r>
                <a:r>
                  <a:rPr lang="en-US" sz="2400" dirty="0">
                    <a:solidFill>
                      <a:schemeClr val="tx1"/>
                    </a:solidFill>
                    <a:latin typeface="+mn-lt"/>
                  </a:rPr>
                  <a:t> </a:t>
                </a:r>
                <a:r>
                  <a:rPr lang="en-US" sz="2400" dirty="0" err="1">
                    <a:solidFill>
                      <a:schemeClr val="tx1"/>
                    </a:solidFill>
                    <a:latin typeface="+mn-lt"/>
                  </a:rPr>
                  <a:t>động</a:t>
                </a:r>
                <a:r>
                  <a:rPr lang="en-US" sz="2400" dirty="0">
                    <a:solidFill>
                      <a:schemeClr val="tx1"/>
                    </a:solidFill>
                    <a:latin typeface="+mn-lt"/>
                  </a:rPr>
                  <a:t> </a:t>
                </a:r>
                <a:r>
                  <a:rPr lang="en-US" sz="2400" dirty="0" err="1">
                    <a:solidFill>
                      <a:schemeClr val="tx1"/>
                    </a:solidFill>
                    <a:latin typeface="+mn-lt"/>
                  </a:rPr>
                  <a:t>từ</a:t>
                </a:r>
                <a:r>
                  <a:rPr lang="en-US" sz="2400" dirty="0">
                    <a:solidFill>
                      <a:schemeClr val="tx1"/>
                    </a:solidFill>
                    <a:latin typeface="+mn-lt"/>
                  </a:rPr>
                  <a:t> </a:t>
                </a:r>
                <a:r>
                  <a:rPr lang="en-US" sz="2400" i="1" dirty="0" err="1">
                    <a:solidFill>
                      <a:schemeClr val="tx1"/>
                    </a:solidFill>
                    <a:latin typeface="+mn-lt"/>
                  </a:rPr>
                  <a:t>cho</a:t>
                </a:r>
                <a:r>
                  <a:rPr lang="en-US" sz="2400" dirty="0">
                    <a:solidFill>
                      <a:schemeClr val="tx1"/>
                    </a:solidFill>
                    <a:latin typeface="+mn-lt"/>
                  </a:rPr>
                  <a:t>, </a:t>
                </a:r>
                <a:r>
                  <a:rPr lang="en-US" sz="2400" dirty="0" err="1">
                    <a:solidFill>
                      <a:schemeClr val="tx1"/>
                    </a:solidFill>
                    <a:latin typeface="+mn-lt"/>
                  </a:rPr>
                  <a:t>một</a:t>
                </a:r>
                <a:r>
                  <a:rPr lang="en-US" sz="2400" dirty="0">
                    <a:solidFill>
                      <a:schemeClr val="tx1"/>
                    </a:solidFill>
                    <a:latin typeface="+mn-lt"/>
                  </a:rPr>
                  <a:t> </a:t>
                </a:r>
                <a:r>
                  <a:rPr lang="en-US" sz="2400" dirty="0" err="1">
                    <a:solidFill>
                      <a:schemeClr val="tx1"/>
                    </a:solidFill>
                    <a:latin typeface="+mn-lt"/>
                  </a:rPr>
                  <a:t>câu</a:t>
                </a:r>
                <a:r>
                  <a:rPr lang="en-US" sz="2400" dirty="0">
                    <a:solidFill>
                      <a:schemeClr val="tx1"/>
                    </a:solidFill>
                    <a:latin typeface="+mn-lt"/>
                  </a:rPr>
                  <a:t> </a:t>
                </a:r>
                <a:r>
                  <a:rPr lang="en-US" sz="2400" dirty="0" err="1">
                    <a:solidFill>
                      <a:schemeClr val="tx1"/>
                    </a:solidFill>
                    <a:latin typeface="+mn-lt"/>
                  </a:rPr>
                  <a:t>với</a:t>
                </a:r>
                <a:r>
                  <a:rPr lang="en-US" sz="2400" dirty="0">
                    <a:solidFill>
                      <a:schemeClr val="tx1"/>
                    </a:solidFill>
                    <a:latin typeface="+mn-lt"/>
                  </a:rPr>
                  <a:t> </a:t>
                </a:r>
                <a:r>
                  <a:rPr lang="en-US" sz="2400" dirty="0" err="1">
                    <a:solidFill>
                      <a:schemeClr val="tx1"/>
                    </a:solidFill>
                    <a:latin typeface="+mn-lt"/>
                  </a:rPr>
                  <a:t>động</a:t>
                </a:r>
                <a:r>
                  <a:rPr lang="en-US" sz="2400" dirty="0">
                    <a:solidFill>
                      <a:schemeClr val="tx1"/>
                    </a:solidFill>
                    <a:latin typeface="+mn-lt"/>
                  </a:rPr>
                  <a:t> </a:t>
                </a:r>
                <a:r>
                  <a:rPr lang="en-US" sz="2400" dirty="0" err="1">
                    <a:solidFill>
                      <a:schemeClr val="tx1"/>
                    </a:solidFill>
                    <a:latin typeface="+mn-lt"/>
                  </a:rPr>
                  <a:t>từ</a:t>
                </a:r>
                <a:r>
                  <a:rPr lang="en-US" sz="2400" dirty="0">
                    <a:solidFill>
                      <a:schemeClr val="tx1"/>
                    </a:solidFill>
                    <a:latin typeface="+mn-lt"/>
                  </a:rPr>
                  <a:t> </a:t>
                </a:r>
                <a:r>
                  <a:rPr lang="en-US" sz="2400" i="1" dirty="0" err="1">
                    <a:solidFill>
                      <a:schemeClr val="tx1"/>
                    </a:solidFill>
                    <a:latin typeface="+mn-lt"/>
                  </a:rPr>
                  <a:t>biếu</a:t>
                </a:r>
                <a:r>
                  <a:rPr lang="en-US" sz="2400" dirty="0">
                    <a:solidFill>
                      <a:schemeClr val="tx1"/>
                    </a:solidFill>
                    <a:latin typeface="+mn-lt"/>
                  </a:rPr>
                  <a:t>. </a:t>
                </a:r>
                <a:r>
                  <a:rPr lang="en-US" sz="2400" dirty="0" err="1">
                    <a:solidFill>
                      <a:schemeClr val="tx1"/>
                    </a:solidFill>
                    <a:latin typeface="+mn-lt"/>
                  </a:rPr>
                  <a:t>Rút</a:t>
                </a:r>
                <a:r>
                  <a:rPr lang="en-US" sz="2400" dirty="0">
                    <a:solidFill>
                      <a:schemeClr val="tx1"/>
                    </a:solidFill>
                    <a:latin typeface="+mn-lt"/>
                  </a:rPr>
                  <a:t> </a:t>
                </a:r>
                <a:r>
                  <a:rPr lang="en-US" sz="2400" dirty="0" err="1">
                    <a:solidFill>
                      <a:schemeClr val="tx1"/>
                    </a:solidFill>
                    <a:latin typeface="+mn-lt"/>
                  </a:rPr>
                  <a:t>ra</a:t>
                </a:r>
                <a:r>
                  <a:rPr lang="en-US" sz="2400" dirty="0">
                    <a:solidFill>
                      <a:schemeClr val="tx1"/>
                    </a:solidFill>
                    <a:latin typeface="+mn-lt"/>
                  </a:rPr>
                  <a:t> </a:t>
                </a:r>
                <a:r>
                  <a:rPr lang="en-US" sz="2400" dirty="0" err="1">
                    <a:solidFill>
                      <a:schemeClr val="tx1"/>
                    </a:solidFill>
                    <a:latin typeface="+mn-lt"/>
                  </a:rPr>
                  <a:t>nhận</a:t>
                </a:r>
                <a:r>
                  <a:rPr lang="en-US" sz="2400" dirty="0">
                    <a:solidFill>
                      <a:schemeClr val="tx1"/>
                    </a:solidFill>
                    <a:latin typeface="+mn-lt"/>
                  </a:rPr>
                  <a:t> </a:t>
                </a:r>
                <a:r>
                  <a:rPr lang="en-US" sz="2400" dirty="0" err="1">
                    <a:solidFill>
                      <a:schemeClr val="tx1"/>
                    </a:solidFill>
                    <a:latin typeface="+mn-lt"/>
                  </a:rPr>
                  <a:t>xét</a:t>
                </a:r>
                <a:r>
                  <a:rPr lang="en-US" sz="2400" dirty="0">
                    <a:solidFill>
                      <a:schemeClr val="tx1"/>
                    </a:solidFill>
                    <a:latin typeface="+mn-lt"/>
                  </a:rPr>
                  <a:t> </a:t>
                </a:r>
                <a:r>
                  <a:rPr lang="en-US" sz="2400" dirty="0" err="1">
                    <a:solidFill>
                      <a:schemeClr val="tx1"/>
                    </a:solidFill>
                    <a:latin typeface="+mn-lt"/>
                  </a:rPr>
                  <a:t>về</a:t>
                </a:r>
                <a:r>
                  <a:rPr lang="en-US" sz="2400" dirty="0">
                    <a:solidFill>
                      <a:schemeClr val="tx1"/>
                    </a:solidFill>
                    <a:latin typeface="+mn-lt"/>
                  </a:rPr>
                  <a:t> </a:t>
                </a:r>
                <a:r>
                  <a:rPr lang="en-US" sz="2400" dirty="0" err="1">
                    <a:solidFill>
                      <a:schemeClr val="tx1"/>
                    </a:solidFill>
                    <a:latin typeface="+mn-lt"/>
                  </a:rPr>
                  <a:t>cách</a:t>
                </a:r>
                <a:r>
                  <a:rPr lang="en-US" sz="2400" dirty="0">
                    <a:solidFill>
                      <a:schemeClr val="tx1"/>
                    </a:solidFill>
                    <a:latin typeface="+mn-lt"/>
                  </a:rPr>
                  <a:t> </a:t>
                </a:r>
                <a:r>
                  <a:rPr lang="en-US" sz="2400" dirty="0" err="1">
                    <a:solidFill>
                      <a:schemeClr val="tx1"/>
                    </a:solidFill>
                    <a:latin typeface="+mn-lt"/>
                  </a:rPr>
                  <a:t>dùng</a:t>
                </a:r>
                <a:r>
                  <a:rPr lang="en-US" sz="2400" dirty="0">
                    <a:solidFill>
                      <a:schemeClr val="tx1"/>
                    </a:solidFill>
                    <a:latin typeface="+mn-lt"/>
                  </a:rPr>
                  <a:t> </a:t>
                </a:r>
                <a:r>
                  <a:rPr lang="en-US" sz="2400" dirty="0" err="1">
                    <a:solidFill>
                      <a:schemeClr val="tx1"/>
                    </a:solidFill>
                    <a:latin typeface="+mn-lt"/>
                  </a:rPr>
                  <a:t>mỗi</a:t>
                </a:r>
                <a:r>
                  <a:rPr lang="en-US" sz="2400" dirty="0">
                    <a:solidFill>
                      <a:schemeClr val="tx1"/>
                    </a:solidFill>
                    <a:latin typeface="+mn-lt"/>
                  </a:rPr>
                  <a:t> </a:t>
                </a:r>
                <a:r>
                  <a:rPr lang="en-US" sz="2400" dirty="0" err="1">
                    <a:solidFill>
                      <a:schemeClr val="tx1"/>
                    </a:solidFill>
                    <a:latin typeface="+mn-lt"/>
                  </a:rPr>
                  <a:t>từ</a:t>
                </a:r>
                <a:r>
                  <a:rPr lang="en-US" sz="2400" dirty="0">
                    <a:solidFill>
                      <a:schemeClr val="tx1"/>
                    </a:solidFill>
                    <a:latin typeface="+mn-lt"/>
                  </a:rPr>
                  <a:t> </a:t>
                </a:r>
                <a:r>
                  <a:rPr lang="en-US" sz="2400" dirty="0" err="1">
                    <a:solidFill>
                      <a:schemeClr val="tx1"/>
                    </a:solidFill>
                    <a:latin typeface="+mn-lt"/>
                  </a:rPr>
                  <a:t>đó</a:t>
                </a:r>
                <a:r>
                  <a:rPr lang="en-US" sz="2400" dirty="0">
                    <a:solidFill>
                      <a:schemeClr val="tx1"/>
                    </a:solidFill>
                    <a:latin typeface="+mn-lt"/>
                  </a:rPr>
                  <a:t>. </a:t>
                </a:r>
              </a:p>
            </p:txBody>
          </p:sp>
        </p:grpSp>
        <p:pic>
          <p:nvPicPr>
            <p:cNvPr id="13" name="Picture 12">
              <a:extLst>
                <a:ext uri="{FF2B5EF4-FFF2-40B4-BE49-F238E27FC236}">
                  <a16:creationId xmlns:a16="http://schemas.microsoft.com/office/drawing/2014/main" id="{B1A70BE3-B983-4E16-A71E-3927F56860A9}"/>
                </a:ext>
              </a:extLst>
            </p:cNvPr>
            <p:cNvPicPr>
              <a:picLocks noChangeAspect="1"/>
            </p:cNvPicPr>
            <p:nvPr/>
          </p:nvPicPr>
          <p:blipFill>
            <a:blip r:embed="rId3"/>
            <a:stretch>
              <a:fillRect/>
            </a:stretch>
          </p:blipFill>
          <p:spPr>
            <a:xfrm>
              <a:off x="1326646" y="1243102"/>
              <a:ext cx="1026838" cy="751752"/>
            </a:xfrm>
            <a:prstGeom prst="rect">
              <a:avLst/>
            </a:prstGeom>
          </p:spPr>
        </p:pic>
      </p:grpSp>
      <p:sp>
        <p:nvSpPr>
          <p:cNvPr id="17" name="Freeform 3">
            <a:extLst>
              <a:ext uri="{FF2B5EF4-FFF2-40B4-BE49-F238E27FC236}">
                <a16:creationId xmlns:a16="http://schemas.microsoft.com/office/drawing/2014/main" id="{6E4EF0A2-2CD2-C7F4-1243-E618341CD13A}"/>
              </a:ext>
            </a:extLst>
          </p:cNvPr>
          <p:cNvSpPr/>
          <p:nvPr/>
        </p:nvSpPr>
        <p:spPr>
          <a:xfrm>
            <a:off x="934315" y="3447488"/>
            <a:ext cx="4012779" cy="3032488"/>
          </a:xfrm>
          <a:custGeom>
            <a:avLst/>
            <a:gdLst/>
            <a:ahLst/>
            <a:cxnLst/>
            <a:rect l="l" t="t" r="r" b="b"/>
            <a:pathLst>
              <a:path w="4494486" h="3247266">
                <a:moveTo>
                  <a:pt x="0" y="0"/>
                </a:moveTo>
                <a:lnTo>
                  <a:pt x="4494486" y="0"/>
                </a:lnTo>
                <a:lnTo>
                  <a:pt x="4494486" y="3247266"/>
                </a:lnTo>
                <a:lnTo>
                  <a:pt x="0" y="32472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576026">
              <a:buClrTx/>
            </a:pPr>
            <a:endParaRPr lang="en-US" sz="2400" kern="1200">
              <a:solidFill>
                <a:prstClr val="black"/>
              </a:solidFill>
              <a:latin typeface="+mn-lt"/>
              <a:ea typeface="+mn-ea"/>
            </a:endParaRPr>
          </a:p>
        </p:txBody>
      </p:sp>
      <p:sp>
        <p:nvSpPr>
          <p:cNvPr id="34" name="Rounded Rectangle 34">
            <a:extLst>
              <a:ext uri="{FF2B5EF4-FFF2-40B4-BE49-F238E27FC236}">
                <a16:creationId xmlns:a16="http://schemas.microsoft.com/office/drawing/2014/main" id="{5814616B-CE11-CD29-8232-D8CE428AFA13}"/>
              </a:ext>
            </a:extLst>
          </p:cNvPr>
          <p:cNvSpPr/>
          <p:nvPr/>
        </p:nvSpPr>
        <p:spPr>
          <a:xfrm>
            <a:off x="4663283" y="1607929"/>
            <a:ext cx="2552695" cy="761232"/>
          </a:xfrm>
          <a:prstGeom prst="roundRect">
            <a:avLst/>
          </a:prstGeom>
          <a:solidFill>
            <a:schemeClr val="accent1">
              <a:lumMod val="60000"/>
              <a:lumOff val="4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a:buClrTx/>
              <a:buFontTx/>
              <a:buNone/>
              <a:defRPr/>
            </a:pPr>
            <a:r>
              <a:rPr lang="en-US" sz="2400" b="1" dirty="0">
                <a:solidFill>
                  <a:schemeClr val="tx1"/>
                </a:solidFill>
                <a:latin typeface="+mn-lt"/>
                <a:ea typeface="+mn-ea"/>
                <a:cs typeface="Arial" panose="020B0604020202020204" pitchFamily="34" charset="0"/>
              </a:rPr>
              <a:t>BÀI TẬP 2</a:t>
            </a:r>
          </a:p>
        </p:txBody>
      </p:sp>
    </p:spTree>
    <p:extLst>
      <p:ext uri="{BB962C8B-B14F-4D97-AF65-F5344CB8AC3E}">
        <p14:creationId xmlns:p14="http://schemas.microsoft.com/office/powerpoint/2010/main" val="39472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1AB4260-041A-FEFC-41DB-74E9C12FFBA9}"/>
            </a:ext>
          </a:extLst>
        </p:cNvPr>
        <p:cNvGrpSpPr/>
        <p:nvPr/>
      </p:nvGrpSpPr>
      <p:grpSpPr>
        <a:xfrm>
          <a:off x="0" y="0"/>
          <a:ext cx="0" cy="0"/>
          <a:chOff x="0" y="0"/>
          <a:chExt cx="0" cy="0"/>
        </a:xfrm>
      </p:grpSpPr>
      <p:sp>
        <p:nvSpPr>
          <p:cNvPr id="19" name="Rounded Rectangle 43">
            <a:extLst>
              <a:ext uri="{FF2B5EF4-FFF2-40B4-BE49-F238E27FC236}">
                <a16:creationId xmlns:a16="http://schemas.microsoft.com/office/drawing/2014/main" id="{8A21F2B3-D9A7-D9E6-F4BF-840155F20851}"/>
              </a:ext>
            </a:extLst>
          </p:cNvPr>
          <p:cNvSpPr/>
          <p:nvPr/>
        </p:nvSpPr>
        <p:spPr>
          <a:xfrm>
            <a:off x="1266004" y="1825334"/>
            <a:ext cx="2921422" cy="762980"/>
          </a:xfrm>
          <a:prstGeom prst="rect">
            <a:avLst/>
          </a:prstGeom>
          <a:solidFill>
            <a:schemeClr val="accent1">
              <a:lumMod val="40000"/>
              <a:lumOff val="60000"/>
            </a:schemeClr>
          </a:solidFill>
          <a:ln w="12700" cap="flat" cmpd="sng" algn="ctr">
            <a:solidFill>
              <a:srgbClr val="000000"/>
            </a:solidFill>
            <a:prstDash val="solid"/>
          </a:ln>
          <a:effectLst/>
          <a:scene3d>
            <a:camera prst="orthographicFront">
              <a:rot lat="0" lon="0" rev="0"/>
            </a:camera>
            <a:lightRig rig="contrasting" dir="t">
              <a:rot lat="0" lon="0" rev="7800000"/>
            </a:lightRig>
          </a:scene3d>
          <a:sp3d>
            <a:bevelT w="139700" h="139700"/>
          </a:sp3d>
        </p:spPr>
        <p:txBody>
          <a:bodyPr rtlCol="0" anchor="ctr"/>
          <a:lstStyle/>
          <a:p>
            <a:pPr algn="ctr" defTabSz="1152053">
              <a:buClrTx/>
              <a:defRPr/>
            </a:pPr>
            <a:r>
              <a:rPr lang="en-US" sz="2000" dirty="0">
                <a:solidFill>
                  <a:schemeClr val="tx1"/>
                </a:solidFill>
                <a:latin typeface="+mn-lt"/>
                <a:ea typeface="+mn-ea"/>
                <a:cs typeface="+mn-cs"/>
              </a:rPr>
              <a:t>   </a:t>
            </a:r>
            <a:r>
              <a:rPr lang="en-US" sz="2000" dirty="0" err="1">
                <a:solidFill>
                  <a:schemeClr val="tx1"/>
                </a:solidFill>
                <a:latin typeface="+mn-lt"/>
                <a:ea typeface="+mn-ea"/>
                <a:cs typeface="+mn-cs"/>
              </a:rPr>
              <a:t>Động</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từ</a:t>
            </a:r>
            <a:r>
              <a:rPr lang="en-US" sz="2000" dirty="0">
                <a:solidFill>
                  <a:schemeClr val="tx1"/>
                </a:solidFill>
                <a:latin typeface="+mn-lt"/>
                <a:ea typeface="+mn-ea"/>
                <a:cs typeface="+mn-cs"/>
              </a:rPr>
              <a:t> </a:t>
            </a:r>
            <a:r>
              <a:rPr lang="en-US" sz="2000" b="1" i="1" dirty="0" err="1">
                <a:solidFill>
                  <a:schemeClr val="tx1"/>
                </a:solidFill>
                <a:latin typeface="+mn-lt"/>
                <a:ea typeface="+mn-ea"/>
                <a:cs typeface="+mn-cs"/>
              </a:rPr>
              <a:t>cho</a:t>
            </a:r>
            <a:r>
              <a:rPr lang="en-US" sz="2000" b="1" i="1" dirty="0">
                <a:solidFill>
                  <a:schemeClr val="tx1"/>
                </a:solidFill>
                <a:latin typeface="+mn-lt"/>
                <a:ea typeface="+mn-ea"/>
                <a:cs typeface="+mn-cs"/>
              </a:rPr>
              <a:t> </a:t>
            </a:r>
            <a:endParaRPr lang="vi-VN" sz="2000" dirty="0">
              <a:solidFill>
                <a:schemeClr val="tx1"/>
              </a:solidFill>
              <a:latin typeface="+mn-lt"/>
              <a:ea typeface="+mn-ea"/>
              <a:cs typeface="+mn-cs"/>
            </a:endParaRPr>
          </a:p>
        </p:txBody>
      </p:sp>
      <p:pic>
        <p:nvPicPr>
          <p:cNvPr id="21" name="Picture 2" descr="https://cdn-icons-png.flaticon.com/128/3248/3248150.png">
            <a:extLst>
              <a:ext uri="{FF2B5EF4-FFF2-40B4-BE49-F238E27FC236}">
                <a16:creationId xmlns:a16="http://schemas.microsoft.com/office/drawing/2014/main" id="{B9743D62-C40C-CFCF-A97C-16CFF4CF0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687" y="1830557"/>
            <a:ext cx="571834" cy="76298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F3FB7373-C3EB-E4EB-22BE-D2A5957F52F1}"/>
              </a:ext>
            </a:extLst>
          </p:cNvPr>
          <p:cNvSpPr/>
          <p:nvPr/>
        </p:nvSpPr>
        <p:spPr>
          <a:xfrm>
            <a:off x="5269899" y="1999075"/>
            <a:ext cx="6181880" cy="4154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152053">
              <a:defRPr/>
            </a:pPr>
            <a:r>
              <a:rPr lang="vi-VN" sz="2000" dirty="0">
                <a:solidFill>
                  <a:schemeClr val="tx1"/>
                </a:solidFill>
                <a:latin typeface="+mn-lt"/>
              </a:rPr>
              <a:t>Mẹ cho em một quyển sách mới để đọc.</a:t>
            </a:r>
            <a:endParaRPr lang="en-US" sz="2000" dirty="0">
              <a:solidFill>
                <a:schemeClr val="tx1"/>
              </a:solidFill>
              <a:latin typeface="+mn-lt"/>
            </a:endParaRPr>
          </a:p>
        </p:txBody>
      </p:sp>
      <p:sp>
        <p:nvSpPr>
          <p:cNvPr id="24" name="Rounded Rectangle 43">
            <a:extLst>
              <a:ext uri="{FF2B5EF4-FFF2-40B4-BE49-F238E27FC236}">
                <a16:creationId xmlns:a16="http://schemas.microsoft.com/office/drawing/2014/main" id="{D4EC322C-0561-990D-6617-3FE54AE2D61A}"/>
              </a:ext>
            </a:extLst>
          </p:cNvPr>
          <p:cNvSpPr/>
          <p:nvPr/>
        </p:nvSpPr>
        <p:spPr>
          <a:xfrm>
            <a:off x="1266003" y="2916757"/>
            <a:ext cx="2921423" cy="762980"/>
          </a:xfrm>
          <a:prstGeom prst="rect">
            <a:avLst/>
          </a:prstGeom>
          <a:solidFill>
            <a:schemeClr val="accent1">
              <a:lumMod val="40000"/>
              <a:lumOff val="60000"/>
            </a:schemeClr>
          </a:solidFill>
          <a:ln w="12700" cap="flat" cmpd="sng" algn="ctr">
            <a:solidFill>
              <a:srgbClr val="000000"/>
            </a:solidFill>
            <a:prstDash val="solid"/>
          </a:ln>
          <a:effectLst/>
          <a:scene3d>
            <a:camera prst="orthographicFront">
              <a:rot lat="0" lon="0" rev="0"/>
            </a:camera>
            <a:lightRig rig="contrasting" dir="t">
              <a:rot lat="0" lon="0" rev="7800000"/>
            </a:lightRig>
          </a:scene3d>
          <a:sp3d>
            <a:bevelT w="139700" h="139700"/>
          </a:sp3d>
        </p:spPr>
        <p:txBody>
          <a:bodyPr rtlCol="0" anchor="ctr"/>
          <a:lstStyle/>
          <a:p>
            <a:pPr algn="ctr" defTabSz="1152053">
              <a:buClrTx/>
              <a:defRPr/>
            </a:pPr>
            <a:r>
              <a:rPr lang="en-US" sz="2000" dirty="0">
                <a:solidFill>
                  <a:schemeClr val="tx1"/>
                </a:solidFill>
                <a:latin typeface="+mn-lt"/>
                <a:ea typeface="+mn-ea"/>
                <a:cs typeface="+mn-cs"/>
              </a:rPr>
              <a:t>   </a:t>
            </a:r>
            <a:r>
              <a:rPr lang="en-US" sz="2000" dirty="0" err="1">
                <a:solidFill>
                  <a:schemeClr val="tx1"/>
                </a:solidFill>
                <a:latin typeface="+mn-lt"/>
                <a:ea typeface="+mn-ea"/>
                <a:cs typeface="+mn-cs"/>
              </a:rPr>
              <a:t>Động</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từ</a:t>
            </a:r>
            <a:r>
              <a:rPr lang="en-US" sz="2000" dirty="0">
                <a:solidFill>
                  <a:schemeClr val="tx1"/>
                </a:solidFill>
                <a:latin typeface="+mn-lt"/>
                <a:ea typeface="+mn-ea"/>
                <a:cs typeface="+mn-cs"/>
              </a:rPr>
              <a:t> </a:t>
            </a:r>
            <a:r>
              <a:rPr lang="en-US" sz="2000" b="1" i="1" dirty="0" err="1">
                <a:solidFill>
                  <a:schemeClr val="tx1"/>
                </a:solidFill>
                <a:latin typeface="+mn-lt"/>
                <a:ea typeface="+mn-ea"/>
                <a:cs typeface="+mn-cs"/>
              </a:rPr>
              <a:t>biếu</a:t>
            </a:r>
            <a:r>
              <a:rPr lang="en-US" sz="2000" b="1" i="1" dirty="0">
                <a:solidFill>
                  <a:schemeClr val="tx1"/>
                </a:solidFill>
                <a:latin typeface="+mn-lt"/>
                <a:ea typeface="+mn-ea"/>
                <a:cs typeface="+mn-cs"/>
              </a:rPr>
              <a:t> </a:t>
            </a:r>
            <a:endParaRPr lang="vi-VN" sz="2000" dirty="0">
              <a:solidFill>
                <a:schemeClr val="tx1"/>
              </a:solidFill>
              <a:latin typeface="+mn-lt"/>
              <a:ea typeface="+mn-ea"/>
              <a:cs typeface="+mn-cs"/>
            </a:endParaRPr>
          </a:p>
        </p:txBody>
      </p:sp>
      <p:pic>
        <p:nvPicPr>
          <p:cNvPr id="26" name="Picture 2" descr="https://cdn-icons-png.flaticon.com/128/3248/3248150.png">
            <a:extLst>
              <a:ext uri="{FF2B5EF4-FFF2-40B4-BE49-F238E27FC236}">
                <a16:creationId xmlns:a16="http://schemas.microsoft.com/office/drawing/2014/main" id="{D128DEFB-C821-64ED-32BD-C8116B9C9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687" y="2929896"/>
            <a:ext cx="571834" cy="76298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4EA68A84-A44A-7791-2C59-D55836F1BCD0}"/>
              </a:ext>
            </a:extLst>
          </p:cNvPr>
          <p:cNvSpPr/>
          <p:nvPr/>
        </p:nvSpPr>
        <p:spPr>
          <a:xfrm>
            <a:off x="5269899" y="3088731"/>
            <a:ext cx="6335458" cy="4154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152053">
              <a:defRPr/>
            </a:pPr>
            <a:r>
              <a:rPr lang="en-US" sz="2000" dirty="0">
                <a:solidFill>
                  <a:schemeClr val="tx1"/>
                </a:solidFill>
                <a:latin typeface="+mn-lt"/>
              </a:rPr>
              <a:t>Em </a:t>
            </a:r>
            <a:r>
              <a:rPr lang="en-US" sz="2000" dirty="0" err="1">
                <a:solidFill>
                  <a:schemeClr val="tx1"/>
                </a:solidFill>
                <a:latin typeface="+mn-lt"/>
              </a:rPr>
              <a:t>biếu</a:t>
            </a:r>
            <a:r>
              <a:rPr lang="en-US" sz="2000" dirty="0">
                <a:solidFill>
                  <a:schemeClr val="tx1"/>
                </a:solidFill>
                <a:latin typeface="+mn-lt"/>
              </a:rPr>
              <a:t> </a:t>
            </a:r>
            <a:r>
              <a:rPr lang="en-US" sz="2000" dirty="0" err="1">
                <a:solidFill>
                  <a:schemeClr val="tx1"/>
                </a:solidFill>
                <a:latin typeface="+mn-lt"/>
              </a:rPr>
              <a:t>ông</a:t>
            </a:r>
            <a:r>
              <a:rPr lang="en-US" sz="2000" dirty="0">
                <a:solidFill>
                  <a:schemeClr val="tx1"/>
                </a:solidFill>
                <a:latin typeface="+mn-lt"/>
              </a:rPr>
              <a:t> </a:t>
            </a:r>
            <a:r>
              <a:rPr lang="en-US" sz="2000" dirty="0" err="1">
                <a:solidFill>
                  <a:schemeClr val="tx1"/>
                </a:solidFill>
                <a:latin typeface="+mn-lt"/>
              </a:rPr>
              <a:t>ngoại</a:t>
            </a:r>
            <a:r>
              <a:rPr lang="vi-VN" sz="2000" dirty="0">
                <a:solidFill>
                  <a:schemeClr val="tx1"/>
                </a:solidFill>
                <a:latin typeface="+mn-lt"/>
              </a:rPr>
              <a:t> một </a:t>
            </a:r>
            <a:r>
              <a:rPr lang="en-US" sz="2000" dirty="0" err="1">
                <a:solidFill>
                  <a:schemeClr val="tx1"/>
                </a:solidFill>
                <a:latin typeface="+mn-lt"/>
              </a:rPr>
              <a:t>chiếc</a:t>
            </a:r>
            <a:r>
              <a:rPr lang="en-US" sz="2000" dirty="0">
                <a:solidFill>
                  <a:schemeClr val="tx1"/>
                </a:solidFill>
                <a:latin typeface="+mn-lt"/>
              </a:rPr>
              <a:t> </a:t>
            </a:r>
            <a:r>
              <a:rPr lang="en-US" sz="2000" dirty="0" err="1">
                <a:solidFill>
                  <a:schemeClr val="tx1"/>
                </a:solidFill>
                <a:latin typeface="+mn-lt"/>
              </a:rPr>
              <a:t>đồng</a:t>
            </a:r>
            <a:r>
              <a:rPr lang="en-US" sz="2000" dirty="0">
                <a:solidFill>
                  <a:schemeClr val="tx1"/>
                </a:solidFill>
                <a:latin typeface="+mn-lt"/>
              </a:rPr>
              <a:t> </a:t>
            </a:r>
            <a:r>
              <a:rPr lang="en-US" sz="2000" dirty="0" err="1">
                <a:solidFill>
                  <a:schemeClr val="tx1"/>
                </a:solidFill>
                <a:latin typeface="+mn-lt"/>
              </a:rPr>
              <a:t>hồ</a:t>
            </a:r>
            <a:r>
              <a:rPr lang="en-US" sz="2000" dirty="0">
                <a:solidFill>
                  <a:schemeClr val="tx1"/>
                </a:solidFill>
                <a:latin typeface="+mn-lt"/>
              </a:rPr>
              <a:t> </a:t>
            </a:r>
            <a:r>
              <a:rPr lang="en-US" sz="2000" dirty="0" err="1">
                <a:solidFill>
                  <a:schemeClr val="tx1"/>
                </a:solidFill>
                <a:latin typeface="+mn-lt"/>
              </a:rPr>
              <a:t>đẹp</a:t>
            </a:r>
            <a:r>
              <a:rPr lang="en-US" sz="2000" dirty="0">
                <a:solidFill>
                  <a:schemeClr val="tx1"/>
                </a:solidFill>
                <a:latin typeface="+mn-lt"/>
              </a:rPr>
              <a:t>.</a:t>
            </a:r>
          </a:p>
        </p:txBody>
      </p:sp>
      <p:grpSp>
        <p:nvGrpSpPr>
          <p:cNvPr id="29" name="Group 28">
            <a:extLst>
              <a:ext uri="{FF2B5EF4-FFF2-40B4-BE49-F238E27FC236}">
                <a16:creationId xmlns:a16="http://schemas.microsoft.com/office/drawing/2014/main" id="{5AFE02D1-5116-4F89-1317-5DA3E3AACF1B}"/>
              </a:ext>
            </a:extLst>
          </p:cNvPr>
          <p:cNvGrpSpPr/>
          <p:nvPr/>
        </p:nvGrpSpPr>
        <p:grpSpPr>
          <a:xfrm>
            <a:off x="799062" y="3844381"/>
            <a:ext cx="10593876" cy="2753735"/>
            <a:chOff x="5098479" y="2893383"/>
            <a:chExt cx="8408662" cy="2185718"/>
          </a:xfrm>
        </p:grpSpPr>
        <p:grpSp>
          <p:nvGrpSpPr>
            <p:cNvPr id="31" name="Group 30">
              <a:extLst>
                <a:ext uri="{FF2B5EF4-FFF2-40B4-BE49-F238E27FC236}">
                  <a16:creationId xmlns:a16="http://schemas.microsoft.com/office/drawing/2014/main" id="{738EE051-B3D7-7083-8FDD-D15E5F684869}"/>
                </a:ext>
              </a:extLst>
            </p:cNvPr>
            <p:cNvGrpSpPr/>
            <p:nvPr/>
          </p:nvGrpSpPr>
          <p:grpSpPr>
            <a:xfrm>
              <a:off x="5098479" y="2974967"/>
              <a:ext cx="8341143" cy="2104134"/>
              <a:chOff x="4098608" y="1614328"/>
              <a:chExt cx="17504093" cy="4415579"/>
            </a:xfrm>
          </p:grpSpPr>
          <p:sp>
            <p:nvSpPr>
              <p:cNvPr id="33" name="Rectangle: Rounded Corners 21">
                <a:extLst>
                  <a:ext uri="{FF2B5EF4-FFF2-40B4-BE49-F238E27FC236}">
                    <a16:creationId xmlns:a16="http://schemas.microsoft.com/office/drawing/2014/main" id="{D2DCFF84-37CF-0845-B7B7-F79F5431C40B}"/>
                  </a:ext>
                </a:extLst>
              </p:cNvPr>
              <p:cNvSpPr/>
              <p:nvPr/>
            </p:nvSpPr>
            <p:spPr>
              <a:xfrm>
                <a:off x="4098608" y="1614328"/>
                <a:ext cx="17504093" cy="4415579"/>
              </a:xfrm>
              <a:prstGeom prst="roundRect">
                <a:avLst>
                  <a:gd name="adj" fmla="val 11684"/>
                </a:avLst>
              </a:prstGeom>
              <a:solidFill>
                <a:schemeClr val="accent4">
                  <a:lumMod val="40000"/>
                  <a:lumOff val="60000"/>
                </a:scheme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defTabSz="1152053">
                  <a:buClrTx/>
                  <a:defRPr/>
                </a:pPr>
                <a:endParaRPr lang="en-US" sz="2000">
                  <a:solidFill>
                    <a:schemeClr val="tx1"/>
                  </a:solidFill>
                  <a:latin typeface="+mn-lt"/>
                  <a:ea typeface="+mn-ea"/>
                  <a:cs typeface="+mn-cs"/>
                </a:endParaRPr>
              </a:p>
            </p:txBody>
          </p:sp>
          <p:sp>
            <p:nvSpPr>
              <p:cNvPr id="34" name="TextBox 33">
                <a:extLst>
                  <a:ext uri="{FF2B5EF4-FFF2-40B4-BE49-F238E27FC236}">
                    <a16:creationId xmlns:a16="http://schemas.microsoft.com/office/drawing/2014/main" id="{B6D10630-3688-6121-4DE0-F41DA22AB72D}"/>
                  </a:ext>
                </a:extLst>
              </p:cNvPr>
              <p:cNvSpPr txBox="1"/>
              <p:nvPr/>
            </p:nvSpPr>
            <p:spPr>
              <a:xfrm>
                <a:off x="4356590" y="1854791"/>
                <a:ext cx="16946614" cy="3889847"/>
              </a:xfrm>
              <a:prstGeom prst="rect">
                <a:avLst/>
              </a:prstGeom>
              <a:noFill/>
            </p:spPr>
            <p:txBody>
              <a:bodyPr wrap="square">
                <a:spAutoFit/>
              </a:bodyPr>
              <a:lstStyle/>
              <a:p>
                <a:pPr marL="360016" indent="-360016" algn="just" defTabSz="1152053">
                  <a:lnSpc>
                    <a:spcPct val="150000"/>
                  </a:lnSpc>
                  <a:buClrTx/>
                  <a:buFont typeface="Arial" panose="020B0604020202020204" pitchFamily="34" charset="0"/>
                  <a:buChar char="•"/>
                  <a:defRPr/>
                </a:pPr>
                <a:r>
                  <a:rPr lang="vi-VN" sz="2000" dirty="0">
                    <a:solidFill>
                      <a:schemeClr val="tx1"/>
                    </a:solidFill>
                    <a:latin typeface="+mn-lt"/>
                    <a:cs typeface="Arial" panose="020B0604020202020204" pitchFamily="34" charset="0"/>
                  </a:rPr>
                  <a:t>Động từ </a:t>
                </a:r>
                <a:r>
                  <a:rPr lang="vi-VN" sz="2000" b="1" i="1" dirty="0">
                    <a:solidFill>
                      <a:schemeClr val="tx1"/>
                    </a:solidFill>
                    <a:latin typeface="+mn-lt"/>
                    <a:cs typeface="Arial" panose="020B0604020202020204" pitchFamily="34" charset="0"/>
                  </a:rPr>
                  <a:t>cho</a:t>
                </a:r>
                <a:r>
                  <a:rPr lang="en-US" sz="2000" dirty="0">
                    <a:solidFill>
                      <a:schemeClr val="tx1"/>
                    </a:solidFill>
                    <a:latin typeface="+mn-lt"/>
                    <a:cs typeface="Arial" panose="020B0604020202020204" pitchFamily="34" charset="0"/>
                  </a:rPr>
                  <a:t>: </a:t>
                </a:r>
                <a:r>
                  <a:rPr lang="vi-VN" sz="2000" dirty="0">
                    <a:solidFill>
                      <a:schemeClr val="tx1"/>
                    </a:solidFill>
                    <a:latin typeface="+mn-lt"/>
                    <a:cs typeface="Arial" panose="020B0604020202020204" pitchFamily="34" charset="0"/>
                  </a:rPr>
                  <a:t>thường được dùng trong giao tiếp hàng ngày, khi muốn nói về việc trao đổi, chuyển nhượng một vật gì đó từ người này sang người khác</a:t>
                </a:r>
                <a:r>
                  <a:rPr lang="en-US" sz="2000" dirty="0">
                    <a:solidFill>
                      <a:schemeClr val="tx1"/>
                    </a:solidFill>
                    <a:latin typeface="+mn-lt"/>
                    <a:cs typeface="Arial" panose="020B0604020202020204" pitchFamily="34" charset="0"/>
                  </a:rPr>
                  <a:t>.</a:t>
                </a:r>
                <a:endParaRPr lang="vi-VN" sz="2000" dirty="0">
                  <a:solidFill>
                    <a:schemeClr val="tx1"/>
                  </a:solidFill>
                  <a:latin typeface="+mn-lt"/>
                  <a:cs typeface="Arial" panose="020B0604020202020204" pitchFamily="34" charset="0"/>
                </a:endParaRPr>
              </a:p>
              <a:p>
                <a:pPr marL="360016" indent="-360016" algn="just" defTabSz="1152053">
                  <a:lnSpc>
                    <a:spcPct val="150000"/>
                  </a:lnSpc>
                  <a:buClrTx/>
                  <a:buFont typeface="Arial" panose="020B0604020202020204" pitchFamily="34" charset="0"/>
                  <a:buChar char="•"/>
                  <a:defRPr/>
                </a:pPr>
                <a:r>
                  <a:rPr lang="vi-VN" sz="2000" dirty="0">
                    <a:solidFill>
                      <a:schemeClr val="tx1"/>
                    </a:solidFill>
                    <a:latin typeface="+mn-lt"/>
                    <a:cs typeface="Arial" panose="020B0604020202020204" pitchFamily="34" charset="0"/>
                  </a:rPr>
                  <a:t>Động từ </a:t>
                </a:r>
                <a:r>
                  <a:rPr lang="vi-VN" sz="2000" b="1" i="1" dirty="0">
                    <a:solidFill>
                      <a:schemeClr val="tx1"/>
                    </a:solidFill>
                    <a:latin typeface="+mn-lt"/>
                    <a:cs typeface="Arial" panose="020B0604020202020204" pitchFamily="34" charset="0"/>
                  </a:rPr>
                  <a:t>biếu</a:t>
                </a:r>
                <a:r>
                  <a:rPr lang="en-US" sz="2000" dirty="0">
                    <a:solidFill>
                      <a:schemeClr val="tx1"/>
                    </a:solidFill>
                    <a:latin typeface="+mn-lt"/>
                    <a:cs typeface="Arial" panose="020B0604020202020204" pitchFamily="34" charset="0"/>
                  </a:rPr>
                  <a:t>:</a:t>
                </a:r>
                <a:r>
                  <a:rPr lang="vi-VN" sz="2000" dirty="0">
                    <a:solidFill>
                      <a:schemeClr val="tx1"/>
                    </a:solidFill>
                    <a:latin typeface="+mn-lt"/>
                    <a:cs typeface="Arial" panose="020B0604020202020204" pitchFamily="34" charset="0"/>
                  </a:rPr>
                  <a:t> thường được dùng trong ngữ cảnh trang trọng, thể hiện sự tôn trọng</a:t>
                </a:r>
                <a:r>
                  <a:rPr lang="en-US" sz="2000" dirty="0">
                    <a:solidFill>
                      <a:schemeClr val="tx1"/>
                    </a:solidFill>
                    <a:latin typeface="+mn-lt"/>
                    <a:cs typeface="Arial" panose="020B0604020202020204" pitchFamily="34" charset="0"/>
                  </a:rPr>
                  <a:t> </a:t>
                </a:r>
                <a:r>
                  <a:rPr lang="vi-VN" sz="2000" dirty="0">
                    <a:solidFill>
                      <a:schemeClr val="tx1"/>
                    </a:solidFill>
                    <a:latin typeface="+mn-lt"/>
                    <a:cs typeface="Arial" panose="020B0604020202020204" pitchFamily="34" charset="0"/>
                  </a:rPr>
                  <a:t>khi</a:t>
                </a:r>
                <a:r>
                  <a:rPr lang="en-US" sz="2000" dirty="0">
                    <a:solidFill>
                      <a:schemeClr val="tx1"/>
                    </a:solidFill>
                    <a:latin typeface="+mn-lt"/>
                    <a:cs typeface="Arial" panose="020B0604020202020204" pitchFamily="34" charset="0"/>
                  </a:rPr>
                  <a:t> </a:t>
                </a:r>
                <a:r>
                  <a:rPr lang="en-US" sz="2000" dirty="0" err="1">
                    <a:solidFill>
                      <a:schemeClr val="tx1"/>
                    </a:solidFill>
                    <a:latin typeface="+mn-lt"/>
                    <a:cs typeface="Arial" panose="020B0604020202020204" pitchFamily="34" charset="0"/>
                  </a:rPr>
                  <a:t>đưa</a:t>
                </a:r>
                <a:r>
                  <a:rPr lang="en-US" sz="2000" dirty="0">
                    <a:solidFill>
                      <a:schemeClr val="tx1"/>
                    </a:solidFill>
                    <a:latin typeface="+mn-lt"/>
                    <a:cs typeface="Arial" panose="020B0604020202020204" pitchFamily="34" charset="0"/>
                  </a:rPr>
                  <a:t> </a:t>
                </a:r>
                <a:r>
                  <a:rPr lang="en-US" sz="2000" dirty="0" err="1">
                    <a:solidFill>
                      <a:schemeClr val="tx1"/>
                    </a:solidFill>
                    <a:latin typeface="+mn-lt"/>
                    <a:cs typeface="Arial" panose="020B0604020202020204" pitchFamily="34" charset="0"/>
                  </a:rPr>
                  <a:t>một</a:t>
                </a:r>
                <a:r>
                  <a:rPr lang="en-US" sz="2000" dirty="0">
                    <a:solidFill>
                      <a:schemeClr val="tx1"/>
                    </a:solidFill>
                    <a:latin typeface="+mn-lt"/>
                    <a:cs typeface="Arial" panose="020B0604020202020204" pitchFamily="34" charset="0"/>
                  </a:rPr>
                  <a:t> </a:t>
                </a:r>
                <a:r>
                  <a:rPr lang="en-US" sz="2000" dirty="0" err="1">
                    <a:solidFill>
                      <a:schemeClr val="tx1"/>
                    </a:solidFill>
                    <a:latin typeface="+mn-lt"/>
                    <a:cs typeface="Arial" panose="020B0604020202020204" pitchFamily="34" charset="0"/>
                  </a:rPr>
                  <a:t>món</a:t>
                </a:r>
                <a:r>
                  <a:rPr lang="en-US" sz="2000" dirty="0">
                    <a:solidFill>
                      <a:schemeClr val="tx1"/>
                    </a:solidFill>
                    <a:latin typeface="+mn-lt"/>
                    <a:cs typeface="Arial" panose="020B0604020202020204" pitchFamily="34" charset="0"/>
                  </a:rPr>
                  <a:t> </a:t>
                </a:r>
                <a:r>
                  <a:rPr lang="en-US" sz="2000" dirty="0" err="1">
                    <a:solidFill>
                      <a:schemeClr val="tx1"/>
                    </a:solidFill>
                    <a:latin typeface="+mn-lt"/>
                    <a:cs typeface="Arial" panose="020B0604020202020204" pitchFamily="34" charset="0"/>
                  </a:rPr>
                  <a:t>quà</a:t>
                </a:r>
                <a:r>
                  <a:rPr lang="vi-VN" sz="2000" dirty="0">
                    <a:solidFill>
                      <a:schemeClr val="tx1"/>
                    </a:solidFill>
                    <a:latin typeface="+mn-lt"/>
                    <a:cs typeface="Arial" panose="020B0604020202020204" pitchFamily="34" charset="0"/>
                  </a:rPr>
                  <a:t> </a:t>
                </a:r>
                <a:r>
                  <a:rPr lang="en-US" sz="2000" dirty="0" err="1">
                    <a:solidFill>
                      <a:schemeClr val="tx1"/>
                    </a:solidFill>
                    <a:latin typeface="+mn-lt"/>
                    <a:cs typeface="Arial" panose="020B0604020202020204" pitchFamily="34" charset="0"/>
                  </a:rPr>
                  <a:t>cho</a:t>
                </a:r>
                <a:r>
                  <a:rPr lang="en-US" sz="2000" dirty="0">
                    <a:solidFill>
                      <a:schemeClr val="tx1"/>
                    </a:solidFill>
                    <a:latin typeface="+mn-lt"/>
                    <a:cs typeface="Arial" panose="020B0604020202020204" pitchFamily="34" charset="0"/>
                  </a:rPr>
                  <a:t> </a:t>
                </a:r>
                <a:r>
                  <a:rPr lang="vi-VN" sz="2000" dirty="0">
                    <a:solidFill>
                      <a:schemeClr val="tx1"/>
                    </a:solidFill>
                    <a:latin typeface="+mn-lt"/>
                    <a:cs typeface="Arial" panose="020B0604020202020204" pitchFamily="34" charset="0"/>
                  </a:rPr>
                  <a:t>người lớn tuổi hoặc có địa vị cao hơn</a:t>
                </a:r>
                <a:r>
                  <a:rPr lang="en-US" sz="2000" dirty="0">
                    <a:solidFill>
                      <a:schemeClr val="tx1"/>
                    </a:solidFill>
                    <a:latin typeface="+mn-lt"/>
                    <a:cs typeface="Arial" panose="020B0604020202020204" pitchFamily="34" charset="0"/>
                  </a:rPr>
                  <a:t>, hay </a:t>
                </a:r>
                <a:r>
                  <a:rPr lang="vi-VN" sz="2000" dirty="0">
                    <a:solidFill>
                      <a:schemeClr val="tx1"/>
                    </a:solidFill>
                    <a:latin typeface="+mn-lt"/>
                    <a:cs typeface="Arial" panose="020B0604020202020204" pitchFamily="34" charset="0"/>
                  </a:rPr>
                  <a:t>trong các dịp lễ, tết hoặc sự kiện quan trọng.</a:t>
                </a:r>
                <a:endParaRPr lang="en-US" sz="2000" dirty="0">
                  <a:solidFill>
                    <a:schemeClr val="tx1"/>
                  </a:solidFill>
                  <a:latin typeface="+mn-lt"/>
                  <a:cs typeface="Arial" panose="020B0604020202020204" pitchFamily="34" charset="0"/>
                </a:endParaRPr>
              </a:p>
            </p:txBody>
          </p:sp>
        </p:grpSp>
        <p:pic>
          <p:nvPicPr>
            <p:cNvPr id="32" name="Picture 31">
              <a:extLst>
                <a:ext uri="{FF2B5EF4-FFF2-40B4-BE49-F238E27FC236}">
                  <a16:creationId xmlns:a16="http://schemas.microsoft.com/office/drawing/2014/main" id="{E8D9CB42-B479-789C-5F6B-0B64677FE6DC}"/>
                </a:ext>
              </a:extLst>
            </p:cNvPr>
            <p:cNvPicPr>
              <a:picLocks noChangeAspect="1"/>
            </p:cNvPicPr>
            <p:nvPr/>
          </p:nvPicPr>
          <p:blipFill>
            <a:blip r:embed="rId4"/>
            <a:stretch>
              <a:fillRect/>
            </a:stretch>
          </p:blipFill>
          <p:spPr>
            <a:xfrm>
              <a:off x="13229386" y="2893383"/>
              <a:ext cx="277755" cy="277755"/>
            </a:xfrm>
            <a:prstGeom prst="rect">
              <a:avLst/>
            </a:prstGeom>
          </p:spPr>
        </p:pic>
      </p:grpSp>
      <p:sp>
        <p:nvSpPr>
          <p:cNvPr id="37" name="TextBox 36">
            <a:extLst>
              <a:ext uri="{FF2B5EF4-FFF2-40B4-BE49-F238E27FC236}">
                <a16:creationId xmlns:a16="http://schemas.microsoft.com/office/drawing/2014/main" id="{4DEF1D7B-5E3D-9C72-893F-B3CCD87F6BDD}"/>
              </a:ext>
            </a:extLst>
          </p:cNvPr>
          <p:cNvSpPr txBox="1"/>
          <p:nvPr/>
        </p:nvSpPr>
        <p:spPr>
          <a:xfrm>
            <a:off x="4017675" y="1213168"/>
            <a:ext cx="4156650" cy="461665"/>
          </a:xfrm>
          <a:prstGeom prst="rect">
            <a:avLst/>
          </a:prstGeom>
          <a:noFill/>
        </p:spPr>
        <p:txBody>
          <a:bodyPr wrap="square" rtlCol="0">
            <a:spAutoFit/>
          </a:bodyPr>
          <a:lstStyle/>
          <a:p>
            <a:pPr algn="ctr" defTabSz="576026">
              <a:buClrTx/>
              <a:defRPr/>
            </a:pPr>
            <a:r>
              <a:rPr lang="en-US" sz="2400" b="1" kern="1200" dirty="0">
                <a:solidFill>
                  <a:schemeClr val="tx1"/>
                </a:solidFill>
                <a:latin typeface="+mn-lt"/>
                <a:ea typeface="+mn-ea"/>
                <a:cs typeface="Arial" panose="020B0604020202020204" pitchFamily="34" charset="0"/>
              </a:rPr>
              <a:t>CÂU TRẢ LỜI</a:t>
            </a:r>
          </a:p>
        </p:txBody>
      </p:sp>
    </p:spTree>
    <p:extLst>
      <p:ext uri="{BB962C8B-B14F-4D97-AF65-F5344CB8AC3E}">
        <p14:creationId xmlns:p14="http://schemas.microsoft.com/office/powerpoint/2010/main" val="360816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inVertical)">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AE6F461-CBB5-1930-74F4-1273E350220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78C805EE-7C2D-5826-7436-6751C0CCC993}"/>
              </a:ext>
            </a:extLst>
          </p:cNvPr>
          <p:cNvGrpSpPr/>
          <p:nvPr/>
        </p:nvGrpSpPr>
        <p:grpSpPr>
          <a:xfrm>
            <a:off x="4365007" y="599127"/>
            <a:ext cx="3461986" cy="1170026"/>
            <a:chOff x="3229329" y="80575"/>
            <a:chExt cx="2747877" cy="1016270"/>
          </a:xfrm>
          <a:solidFill>
            <a:schemeClr val="accent2">
              <a:lumMod val="60000"/>
              <a:lumOff val="40000"/>
            </a:schemeClr>
          </a:solidFill>
        </p:grpSpPr>
        <p:cxnSp>
          <p:nvCxnSpPr>
            <p:cNvPr id="3" name="Straight Connector 2">
              <a:extLst>
                <a:ext uri="{FF2B5EF4-FFF2-40B4-BE49-F238E27FC236}">
                  <a16:creationId xmlns:a16="http://schemas.microsoft.com/office/drawing/2014/main" id="{ACBB73D6-C4EE-32B8-A8A5-FBAC9181298E}"/>
                </a:ext>
              </a:extLst>
            </p:cNvPr>
            <p:cNvCxnSpPr/>
            <p:nvPr/>
          </p:nvCxnSpPr>
          <p:spPr>
            <a:xfrm flipV="1">
              <a:off x="3648846" y="80575"/>
              <a:ext cx="0" cy="381000"/>
            </a:xfrm>
            <a:prstGeom prst="line">
              <a:avLst/>
            </a:prstGeom>
            <a:ln/>
          </p:spPr>
          <p:style>
            <a:lnRef idx="2">
              <a:schemeClr val="dk1"/>
            </a:lnRef>
            <a:fillRef idx="0">
              <a:schemeClr val="dk1"/>
            </a:fillRef>
            <a:effectRef idx="1">
              <a:schemeClr val="dk1"/>
            </a:effectRef>
            <a:fontRef idx="minor">
              <a:schemeClr val="tx1"/>
            </a:fontRef>
          </p:style>
        </p:cxnSp>
        <p:cxnSp>
          <p:nvCxnSpPr>
            <p:cNvPr id="4" name="Straight Connector 3">
              <a:extLst>
                <a:ext uri="{FF2B5EF4-FFF2-40B4-BE49-F238E27FC236}">
                  <a16:creationId xmlns:a16="http://schemas.microsoft.com/office/drawing/2014/main" id="{9D3E800F-C603-0ACB-584A-2EEC3647E549}"/>
                </a:ext>
              </a:extLst>
            </p:cNvPr>
            <p:cNvCxnSpPr/>
            <p:nvPr/>
          </p:nvCxnSpPr>
          <p:spPr>
            <a:xfrm flipV="1">
              <a:off x="5575413" y="80575"/>
              <a:ext cx="0" cy="381000"/>
            </a:xfrm>
            <a:prstGeom prst="line">
              <a:avLst/>
            </a:prstGeom>
            <a:ln/>
          </p:spPr>
          <p:style>
            <a:lnRef idx="2">
              <a:schemeClr val="dk1"/>
            </a:lnRef>
            <a:fillRef idx="0">
              <a:schemeClr val="dk1"/>
            </a:fillRef>
            <a:effectRef idx="1">
              <a:schemeClr val="dk1"/>
            </a:effectRef>
            <a:fontRef idx="minor">
              <a:schemeClr val="tx1"/>
            </a:fontRef>
          </p:style>
        </p:cxnSp>
        <p:sp>
          <p:nvSpPr>
            <p:cNvPr id="5" name="Rounded Rectangle 12">
              <a:extLst>
                <a:ext uri="{FF2B5EF4-FFF2-40B4-BE49-F238E27FC236}">
                  <a16:creationId xmlns:a16="http://schemas.microsoft.com/office/drawing/2014/main" id="{2FE47745-B7C9-0334-5856-F11A117E8857}"/>
                </a:ext>
              </a:extLst>
            </p:cNvPr>
            <p:cNvSpPr/>
            <p:nvPr/>
          </p:nvSpPr>
          <p:spPr>
            <a:xfrm>
              <a:off x="3229329" y="381000"/>
              <a:ext cx="2747877" cy="715845"/>
            </a:xfrm>
            <a:prstGeom prst="roundRect">
              <a:avLst>
                <a:gd name="adj" fmla="val 18641"/>
              </a:avLst>
            </a:prstGeom>
            <a:grp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576026">
                <a:defRPr/>
              </a:pPr>
              <a:r>
                <a:rPr lang="en-US" sz="2800" b="1" kern="1200" dirty="0">
                  <a:solidFill>
                    <a:schemeClr val="tx1"/>
                  </a:solidFill>
                  <a:cs typeface="Arial" panose="020B0604020202020204" pitchFamily="34" charset="0"/>
                </a:rPr>
                <a:t>BÀI HỌC</a:t>
              </a:r>
            </a:p>
          </p:txBody>
        </p:sp>
      </p:grpSp>
      <p:sp>
        <p:nvSpPr>
          <p:cNvPr id="6" name="Rounded Rectangle 207">
            <a:extLst>
              <a:ext uri="{FF2B5EF4-FFF2-40B4-BE49-F238E27FC236}">
                <a16:creationId xmlns:a16="http://schemas.microsoft.com/office/drawing/2014/main" id="{A9C5F5F4-CC8A-E73D-3698-FF403060E198}"/>
              </a:ext>
            </a:extLst>
          </p:cNvPr>
          <p:cNvSpPr/>
          <p:nvPr/>
        </p:nvSpPr>
        <p:spPr>
          <a:xfrm>
            <a:off x="5316857" y="2115031"/>
            <a:ext cx="5775213" cy="1908627"/>
          </a:xfrm>
          <a:prstGeom prst="roundRect">
            <a:avLst>
              <a:gd name="adj" fmla="val 10658"/>
            </a:avLst>
          </a:prstGeom>
          <a:solidFill>
            <a:srgbClr val="FFFFFF"/>
          </a:solidFill>
          <a:ln w="12700" cap="flat" cmpd="sng" algn="ctr">
            <a:solidFill>
              <a:srgbClr val="000000"/>
            </a:solidFill>
            <a:prstDash val="solid"/>
          </a:ln>
          <a:effectLst/>
        </p:spPr>
        <p:txBody>
          <a:bodyPr rtlCol="0" anchor="ctr"/>
          <a:lstStyle/>
          <a:p>
            <a:pPr algn="just">
              <a:lnSpc>
                <a:spcPct val="150000"/>
              </a:lnSpc>
              <a:buClrTx/>
            </a:pPr>
            <a:r>
              <a:rPr lang="vi-VN" sz="2400" dirty="0">
                <a:solidFill>
                  <a:sysClr val="windowText" lastClr="000000"/>
                </a:solidFill>
                <a:latin typeface="+mn-lt"/>
                <a:ea typeface="+mn-ea"/>
                <a:cs typeface="Arial" panose="020B0604020202020204" pitchFamily="34" charset="0"/>
              </a:rPr>
              <a:t>Từ đồng nghĩa là những từ có nghĩa giống nhau hoặc gần giống nhau. </a:t>
            </a:r>
          </a:p>
        </p:txBody>
      </p:sp>
      <p:cxnSp>
        <p:nvCxnSpPr>
          <p:cNvPr id="7" name="Elbow Connector 209">
            <a:extLst>
              <a:ext uri="{FF2B5EF4-FFF2-40B4-BE49-F238E27FC236}">
                <a16:creationId xmlns:a16="http://schemas.microsoft.com/office/drawing/2014/main" id="{DD6BA52B-6C8F-120E-AA3A-8BEBA63E7588}"/>
              </a:ext>
            </a:extLst>
          </p:cNvPr>
          <p:cNvCxnSpPr>
            <a:cxnSpLocks/>
            <a:endCxn id="6" idx="1"/>
          </p:cNvCxnSpPr>
          <p:nvPr/>
        </p:nvCxnSpPr>
        <p:spPr>
          <a:xfrm flipV="1">
            <a:off x="3764534" y="3069345"/>
            <a:ext cx="1552323" cy="1161032"/>
          </a:xfrm>
          <a:prstGeom prst="bentConnector3">
            <a:avLst>
              <a:gd name="adj1" fmla="val 50000"/>
            </a:avLst>
          </a:prstGeom>
          <a:noFill/>
          <a:ln w="19050" cap="flat" cmpd="sng" algn="ctr">
            <a:solidFill>
              <a:srgbClr val="000000"/>
            </a:solidFill>
            <a:prstDash val="solid"/>
            <a:tailEnd type="triangle"/>
          </a:ln>
          <a:effectLst/>
        </p:spPr>
      </p:cxnSp>
      <p:cxnSp>
        <p:nvCxnSpPr>
          <p:cNvPr id="8" name="Elbow Connector 213">
            <a:extLst>
              <a:ext uri="{FF2B5EF4-FFF2-40B4-BE49-F238E27FC236}">
                <a16:creationId xmlns:a16="http://schemas.microsoft.com/office/drawing/2014/main" id="{D22E4FEB-3FBA-371C-2A8F-F432D722A24B}"/>
              </a:ext>
            </a:extLst>
          </p:cNvPr>
          <p:cNvCxnSpPr>
            <a:cxnSpLocks/>
            <a:endCxn id="9" idx="1"/>
          </p:cNvCxnSpPr>
          <p:nvPr/>
        </p:nvCxnSpPr>
        <p:spPr>
          <a:xfrm>
            <a:off x="3764534" y="4230377"/>
            <a:ext cx="1552323" cy="1164581"/>
          </a:xfrm>
          <a:prstGeom prst="bentConnector3">
            <a:avLst>
              <a:gd name="adj1" fmla="val 50000"/>
            </a:avLst>
          </a:prstGeom>
          <a:noFill/>
          <a:ln w="19050" cap="flat" cmpd="sng" algn="ctr">
            <a:solidFill>
              <a:srgbClr val="000000"/>
            </a:solidFill>
            <a:prstDash val="solid"/>
            <a:tailEnd type="triangle"/>
          </a:ln>
          <a:effectLst/>
        </p:spPr>
      </p:cxnSp>
      <p:sp>
        <p:nvSpPr>
          <p:cNvPr id="9" name="Rounded Rectangle 211">
            <a:extLst>
              <a:ext uri="{FF2B5EF4-FFF2-40B4-BE49-F238E27FC236}">
                <a16:creationId xmlns:a16="http://schemas.microsoft.com/office/drawing/2014/main" id="{66D3A64D-9DA9-7EA2-E360-11B09473097C}"/>
              </a:ext>
            </a:extLst>
          </p:cNvPr>
          <p:cNvSpPr/>
          <p:nvPr/>
        </p:nvSpPr>
        <p:spPr>
          <a:xfrm>
            <a:off x="5316857" y="4440644"/>
            <a:ext cx="5775212" cy="1908627"/>
          </a:xfrm>
          <a:prstGeom prst="roundRect">
            <a:avLst>
              <a:gd name="adj" fmla="val 10658"/>
            </a:avLst>
          </a:prstGeom>
          <a:solidFill>
            <a:srgbClr val="FFFFFF"/>
          </a:solidFill>
          <a:ln w="12700" cap="flat" cmpd="sng" algn="ctr">
            <a:solidFill>
              <a:srgbClr val="000000"/>
            </a:solidFill>
            <a:prstDash val="solid"/>
          </a:ln>
          <a:effectLst/>
        </p:spPr>
        <p:txBody>
          <a:bodyPr rtlCol="0" anchor="ctr"/>
          <a:lstStyle/>
          <a:p>
            <a:pPr algn="just">
              <a:lnSpc>
                <a:spcPct val="150000"/>
              </a:lnSpc>
              <a:buClrTx/>
              <a:defRPr/>
            </a:pPr>
            <a:r>
              <a:rPr lang="vi-VN" sz="2400" dirty="0">
                <a:solidFill>
                  <a:sysClr val="windowText" lastClr="000000"/>
                </a:solidFill>
                <a:latin typeface="+mn-lt"/>
                <a:ea typeface="+mn-ea"/>
                <a:cs typeface="Arial" panose="020B0604020202020204" pitchFamily="34" charset="0"/>
              </a:rPr>
              <a:t>Khi dùng những từ này, ta cần cân nhắc để lựa chọn từ phù hợp. </a:t>
            </a:r>
          </a:p>
        </p:txBody>
      </p:sp>
      <p:sp>
        <p:nvSpPr>
          <p:cNvPr id="15" name="Freeform 2">
            <a:extLst>
              <a:ext uri="{FF2B5EF4-FFF2-40B4-BE49-F238E27FC236}">
                <a16:creationId xmlns:a16="http://schemas.microsoft.com/office/drawing/2014/main" id="{0501F455-7C03-8509-5AF5-651EA41036AA}"/>
              </a:ext>
            </a:extLst>
          </p:cNvPr>
          <p:cNvSpPr/>
          <p:nvPr/>
        </p:nvSpPr>
        <p:spPr>
          <a:xfrm>
            <a:off x="786920" y="3139650"/>
            <a:ext cx="3578087" cy="1974736"/>
          </a:xfrm>
          <a:custGeom>
            <a:avLst/>
            <a:gdLst/>
            <a:ahLst/>
            <a:cxnLst/>
            <a:rect l="l" t="t" r="r" b="b"/>
            <a:pathLst>
              <a:path w="10349034" h="5711603">
                <a:moveTo>
                  <a:pt x="0" y="0"/>
                </a:moveTo>
                <a:lnTo>
                  <a:pt x="10349035" y="0"/>
                </a:lnTo>
                <a:lnTo>
                  <a:pt x="10349035" y="5711603"/>
                </a:lnTo>
                <a:lnTo>
                  <a:pt x="0" y="5711603"/>
                </a:lnTo>
                <a:lnTo>
                  <a:pt x="0" y="0"/>
                </a:lnTo>
                <a:close/>
              </a:path>
            </a:pathLst>
          </a:custGeom>
          <a:blipFill>
            <a:blip r:embed="rId3"/>
            <a:stretch>
              <a:fillRect t="-3678" b="-3678"/>
            </a:stretch>
          </a:blipFill>
        </p:spPr>
      </p:sp>
    </p:spTree>
    <p:extLst>
      <p:ext uri="{BB962C8B-B14F-4D97-AF65-F5344CB8AC3E}">
        <p14:creationId xmlns:p14="http://schemas.microsoft.com/office/powerpoint/2010/main" val="232884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708</Words>
  <Application>Microsoft Office PowerPoint</Application>
  <PresentationFormat>Widescreen</PresentationFormat>
  <Paragraphs>86</Paragraphs>
  <Slides>20</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Calibri Light</vt:lpstr>
      <vt:lpstr>UTM Avo</vt:lpstr>
      <vt:lpstr>Courier New</vt:lpstr>
      <vt:lpstr>Arial</vt:lpstr>
      <vt:lpstr>Calibri</vt:lpstr>
      <vt:lpstr>2_Office Theme</vt:lpstr>
      <vt:lpstr>Office Theme</vt:lpstr>
      <vt:lpstr>Tuần 1 Luyện từ và câu: Từ đồng nghĩa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Monkey</cp:lastModifiedBy>
  <cp:revision>122</cp:revision>
  <dcterms:created xsi:type="dcterms:W3CDTF">2023-10-19T01:39:18Z</dcterms:created>
  <dcterms:modified xsi:type="dcterms:W3CDTF">2024-10-08T07:03:52Z</dcterms:modified>
</cp:coreProperties>
</file>