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1"/>
  </p:notesMasterIdLst>
  <p:sldIdLst>
    <p:sldId id="257" r:id="rId2"/>
    <p:sldId id="256" r:id="rId3"/>
    <p:sldId id="267" r:id="rId4"/>
    <p:sldId id="266" r:id="rId5"/>
    <p:sldId id="261" r:id="rId6"/>
    <p:sldId id="268" r:id="rId7"/>
    <p:sldId id="258" r:id="rId8"/>
    <p:sldId id="269" r:id="rId9"/>
    <p:sldId id="263" r:id="rId10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3729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4" d="100"/>
          <a:sy n="44" d="100"/>
        </p:scale>
        <p:origin x="876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756F03-9AFD-4500-B434-66C6017A9F81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A85CD6-0DC8-4585-9E67-3BD23021C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9566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A85CD6-0DC8-4585-9E67-3BD23021C09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5069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A85CD6-0DC8-4585-9E67-3BD23021C09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3472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  <a:alpha val="7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12" Type="http://schemas.openxmlformats.org/officeDocument/2006/relationships/image" Target="../media/image9.sv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sv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svg"/><Relationship Id="rId4" Type="http://schemas.openxmlformats.org/officeDocument/2006/relationships/image" Target="../media/image1.png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.svg"/><Relationship Id="rId7" Type="http://schemas.openxmlformats.org/officeDocument/2006/relationships/image" Target="../media/image1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5.svg"/><Relationship Id="rId4" Type="http://schemas.openxmlformats.org/officeDocument/2006/relationships/image" Target="../media/image4.png"/><Relationship Id="rId9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7.png"/><Relationship Id="rId3" Type="http://schemas.openxmlformats.org/officeDocument/2006/relationships/image" Target="../media/image1.png"/><Relationship Id="rId7" Type="http://schemas.openxmlformats.org/officeDocument/2006/relationships/image" Target="../media/image5.sv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svg"/><Relationship Id="rId5" Type="http://schemas.openxmlformats.org/officeDocument/2006/relationships/image" Target="../media/image3.sv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20.jp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8.png"/><Relationship Id="rId5" Type="http://schemas.openxmlformats.org/officeDocument/2006/relationships/image" Target="../media/image4.png"/><Relationship Id="rId15" Type="http://schemas.openxmlformats.org/officeDocument/2006/relationships/image" Target="../media/image22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svg"/><Relationship Id="rId7" Type="http://schemas.openxmlformats.org/officeDocument/2006/relationships/image" Target="../media/image24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5.svg"/><Relationship Id="rId10" Type="http://schemas.openxmlformats.org/officeDocument/2006/relationships/image" Target="../media/image25.png"/><Relationship Id="rId4" Type="http://schemas.openxmlformats.org/officeDocument/2006/relationships/image" Target="../media/image4.png"/><Relationship Id="rId9" Type="http://schemas.openxmlformats.org/officeDocument/2006/relationships/image" Target="../media/image9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27.pn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3.svg"/><Relationship Id="rId7" Type="http://schemas.openxmlformats.org/officeDocument/2006/relationships/image" Target="../media/image29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5.svg"/><Relationship Id="rId10" Type="http://schemas.openxmlformats.org/officeDocument/2006/relationships/image" Target="../media/image32.png"/><Relationship Id="rId4" Type="http://schemas.openxmlformats.org/officeDocument/2006/relationships/image" Target="../media/image4.png"/><Relationship Id="rId9" Type="http://schemas.openxmlformats.org/officeDocument/2006/relationships/image" Target="../media/image31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3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35.pn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Relationship Id="rId9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04800" y="6375632"/>
            <a:ext cx="20149026" cy="426757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-1262374" y="-1234471"/>
            <a:ext cx="4091579" cy="4114800"/>
          </a:xfrm>
          <a:custGeom>
            <a:avLst/>
            <a:gdLst/>
            <a:ahLst/>
            <a:cxnLst/>
            <a:rect l="l" t="t" r="r" b="b"/>
            <a:pathLst>
              <a:path w="4091579" h="4114800">
                <a:moveTo>
                  <a:pt x="0" y="0"/>
                </a:moveTo>
                <a:lnTo>
                  <a:pt x="4091579" y="0"/>
                </a:lnTo>
                <a:lnTo>
                  <a:pt x="409157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262374" y="7855561"/>
            <a:ext cx="4054948" cy="4114800"/>
          </a:xfrm>
          <a:custGeom>
            <a:avLst/>
            <a:gdLst/>
            <a:ahLst/>
            <a:cxnLst/>
            <a:rect l="l" t="t" r="r" b="b"/>
            <a:pathLst>
              <a:path w="4054948" h="4114800">
                <a:moveTo>
                  <a:pt x="0" y="0"/>
                </a:moveTo>
                <a:lnTo>
                  <a:pt x="4054948" y="0"/>
                </a:lnTo>
                <a:lnTo>
                  <a:pt x="40549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498584" y="-1774110"/>
            <a:ext cx="4054948" cy="4114800"/>
          </a:xfrm>
          <a:custGeom>
            <a:avLst/>
            <a:gdLst/>
            <a:ahLst/>
            <a:cxnLst/>
            <a:rect l="l" t="t" r="r" b="b"/>
            <a:pathLst>
              <a:path w="4054948" h="4114800">
                <a:moveTo>
                  <a:pt x="0" y="0"/>
                </a:moveTo>
                <a:lnTo>
                  <a:pt x="4054948" y="0"/>
                </a:lnTo>
                <a:lnTo>
                  <a:pt x="40549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118164">
            <a:off x="11832681" y="842105"/>
            <a:ext cx="1293669" cy="1106087"/>
          </a:xfrm>
          <a:custGeom>
            <a:avLst/>
            <a:gdLst/>
            <a:ahLst/>
            <a:cxnLst/>
            <a:rect l="l" t="t" r="r" b="b"/>
            <a:pathLst>
              <a:path w="1293669" h="1106087">
                <a:moveTo>
                  <a:pt x="0" y="0"/>
                </a:moveTo>
                <a:lnTo>
                  <a:pt x="1293669" y="0"/>
                </a:lnTo>
                <a:lnTo>
                  <a:pt x="1293669" y="1106087"/>
                </a:lnTo>
                <a:lnTo>
                  <a:pt x="0" y="110608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1035449">
            <a:off x="7036321" y="8607927"/>
            <a:ext cx="2200783" cy="863807"/>
          </a:xfrm>
          <a:custGeom>
            <a:avLst/>
            <a:gdLst/>
            <a:ahLst/>
            <a:cxnLst/>
            <a:rect l="l" t="t" r="r" b="b"/>
            <a:pathLst>
              <a:path w="2200783" h="863807">
                <a:moveTo>
                  <a:pt x="0" y="0"/>
                </a:moveTo>
                <a:lnTo>
                  <a:pt x="2200783" y="0"/>
                </a:lnTo>
                <a:lnTo>
                  <a:pt x="2200783" y="863807"/>
                </a:lnTo>
                <a:lnTo>
                  <a:pt x="0" y="86380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25" name="Group 24"/>
          <p:cNvGrpSpPr/>
          <p:nvPr/>
        </p:nvGrpSpPr>
        <p:grpSpPr>
          <a:xfrm>
            <a:off x="2188622" y="2365662"/>
            <a:ext cx="7968574" cy="5006371"/>
            <a:chOff x="2769537" y="1104900"/>
            <a:chExt cx="7141159" cy="2971800"/>
          </a:xfrm>
        </p:grpSpPr>
        <p:sp>
          <p:nvSpPr>
            <p:cNvPr id="20" name="Cloud Callout 19"/>
            <p:cNvSpPr/>
            <p:nvPr/>
          </p:nvSpPr>
          <p:spPr>
            <a:xfrm>
              <a:off x="2769537" y="1104900"/>
              <a:ext cx="7141159" cy="2971800"/>
            </a:xfrm>
            <a:prstGeom prst="cloudCallout">
              <a:avLst>
                <a:gd name="adj1" fmla="val 70055"/>
                <a:gd name="adj2" fmla="val 28706"/>
              </a:avLst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548817" y="2159554"/>
              <a:ext cx="5774900" cy="1041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500" b="1">
                  <a:ln w="28575">
                    <a:solidFill>
                      <a:schemeClr val="bg1">
                        <a:alpha val="93000"/>
                      </a:schemeClr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  <a:latin typeface="+mj-lt"/>
                  <a:cs typeface="Arial" panose="020B0604020202020204" pitchFamily="34" charset="0"/>
                </a:rPr>
                <a:t>TIẾP SỨC</a:t>
              </a:r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074810" y="4297753"/>
            <a:ext cx="6647309" cy="5718970"/>
          </a:xfrm>
          <a:prstGeom prst="rect">
            <a:avLst/>
          </a:prstGeom>
        </p:spPr>
      </p:pic>
      <p:pic>
        <p:nvPicPr>
          <p:cNvPr id="3" name="Nhac-nen-vui-ve-nghich-ngom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914400" y="2865266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7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24227" y="-1440212"/>
            <a:ext cx="4091579" cy="4114800"/>
          </a:xfrm>
          <a:custGeom>
            <a:avLst/>
            <a:gdLst/>
            <a:ahLst/>
            <a:cxnLst/>
            <a:rect l="l" t="t" r="r" b="b"/>
            <a:pathLst>
              <a:path w="4091579" h="4114800">
                <a:moveTo>
                  <a:pt x="0" y="0"/>
                </a:moveTo>
                <a:lnTo>
                  <a:pt x="4091579" y="0"/>
                </a:lnTo>
                <a:lnTo>
                  <a:pt x="409157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6003974" y="7737799"/>
            <a:ext cx="4091579" cy="4114800"/>
          </a:xfrm>
          <a:custGeom>
            <a:avLst/>
            <a:gdLst/>
            <a:ahLst/>
            <a:cxnLst/>
            <a:rect l="l" t="t" r="r" b="b"/>
            <a:pathLst>
              <a:path w="4091579" h="4114800">
                <a:moveTo>
                  <a:pt x="0" y="0"/>
                </a:moveTo>
                <a:lnTo>
                  <a:pt x="4091579" y="0"/>
                </a:lnTo>
                <a:lnTo>
                  <a:pt x="409157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262374" y="7855561"/>
            <a:ext cx="4054948" cy="4114800"/>
          </a:xfrm>
          <a:custGeom>
            <a:avLst/>
            <a:gdLst/>
            <a:ahLst/>
            <a:cxnLst/>
            <a:rect l="l" t="t" r="r" b="b"/>
            <a:pathLst>
              <a:path w="4054948" h="4114800">
                <a:moveTo>
                  <a:pt x="0" y="0"/>
                </a:moveTo>
                <a:lnTo>
                  <a:pt x="4054948" y="0"/>
                </a:lnTo>
                <a:lnTo>
                  <a:pt x="40549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2076443">
            <a:off x="-349481" y="-777122"/>
            <a:ext cx="1647292" cy="3100113"/>
          </a:xfrm>
          <a:custGeom>
            <a:avLst/>
            <a:gdLst/>
            <a:ahLst/>
            <a:cxnLst/>
            <a:rect l="l" t="t" r="r" b="b"/>
            <a:pathLst>
              <a:path w="1647292" h="3100113">
                <a:moveTo>
                  <a:pt x="0" y="0"/>
                </a:moveTo>
                <a:lnTo>
                  <a:pt x="1647293" y="0"/>
                </a:lnTo>
                <a:lnTo>
                  <a:pt x="1647293" y="3100113"/>
                </a:lnTo>
                <a:lnTo>
                  <a:pt x="0" y="310011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6003974" y="-920654"/>
            <a:ext cx="4054948" cy="4114800"/>
          </a:xfrm>
          <a:custGeom>
            <a:avLst/>
            <a:gdLst/>
            <a:ahLst/>
            <a:cxnLst/>
            <a:rect l="l" t="t" r="r" b="b"/>
            <a:pathLst>
              <a:path w="4054948" h="4114800">
                <a:moveTo>
                  <a:pt x="0" y="0"/>
                </a:moveTo>
                <a:lnTo>
                  <a:pt x="4054949" y="0"/>
                </a:lnTo>
                <a:lnTo>
                  <a:pt x="40549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5" name="Rounded Rectangle 14"/>
          <p:cNvSpPr/>
          <p:nvPr/>
        </p:nvSpPr>
        <p:spPr>
          <a:xfrm>
            <a:off x="2979899" y="1638299"/>
            <a:ext cx="11560491" cy="6808709"/>
          </a:xfrm>
          <a:prstGeom prst="roundRect">
            <a:avLst/>
          </a:prstGeom>
          <a:solidFill>
            <a:schemeClr val="accent2">
              <a:lumMod val="20000"/>
              <a:lumOff val="80000"/>
              <a:alpha val="67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315200" y="3884960"/>
            <a:ext cx="3048000" cy="1015663"/>
          </a:xfrm>
          <a:prstGeom prst="rect">
            <a:avLst/>
          </a:prstGeom>
          <a:solidFill>
            <a:schemeClr val="accent2">
              <a:lumMod val="20000"/>
              <a:lumOff val="80000"/>
              <a:alpha val="11000"/>
            </a:schemeClr>
          </a:solidFill>
          <a:ln>
            <a:solidFill>
              <a:schemeClr val="bg1">
                <a:alpha val="6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6000" b="1" u="sng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17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523054" y="5045764"/>
            <a:ext cx="1063229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ln w="13462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cs typeface="Arial" panose="020B0604020202020204" pitchFamily="34" charset="0"/>
              </a:rPr>
              <a:t>CÁC CHẤT DINH DƯỠNG CẦN THIẾT CHO CƠ THỂ</a:t>
            </a:r>
          </a:p>
          <a:p>
            <a:pPr algn="ctr"/>
            <a:r>
              <a:rPr lang="en-US" sz="5400" b="1" dirty="0">
                <a:ln w="13462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cs typeface="Arial" panose="020B0604020202020204" pitchFamily="34" charset="0"/>
              </a:rPr>
              <a:t>(</a:t>
            </a:r>
            <a:r>
              <a:rPr lang="en-US" sz="5400" b="1" dirty="0" err="1">
                <a:ln w="13462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cs typeface="Arial" panose="020B0604020202020204" pitchFamily="34" charset="0"/>
              </a:rPr>
              <a:t>Tiết</a:t>
            </a:r>
            <a:r>
              <a:rPr lang="en-US" sz="5400" b="1" dirty="0">
                <a:ln w="13462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cs typeface="Arial" panose="020B0604020202020204" pitchFamily="34" charset="0"/>
              </a:rPr>
              <a:t> 1)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779601" y="1966702"/>
            <a:ext cx="8763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/>
              <a:t>Thứ ….. ngày ….. tháng ….. năm 2023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517792" y="4553222"/>
            <a:ext cx="3782730" cy="538543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90856" y="404873"/>
            <a:ext cx="2682472" cy="2731245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57338" y="6257734"/>
            <a:ext cx="20149026" cy="426757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-1262374" y="-1234471"/>
            <a:ext cx="4091579" cy="4114800"/>
          </a:xfrm>
          <a:custGeom>
            <a:avLst/>
            <a:gdLst/>
            <a:ahLst/>
            <a:cxnLst/>
            <a:rect l="l" t="t" r="r" b="b"/>
            <a:pathLst>
              <a:path w="4091579" h="4114800">
                <a:moveTo>
                  <a:pt x="0" y="0"/>
                </a:moveTo>
                <a:lnTo>
                  <a:pt x="4091579" y="0"/>
                </a:lnTo>
                <a:lnTo>
                  <a:pt x="409157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798233" y="7372033"/>
            <a:ext cx="4091579" cy="4114800"/>
          </a:xfrm>
          <a:custGeom>
            <a:avLst/>
            <a:gdLst/>
            <a:ahLst/>
            <a:cxnLst/>
            <a:rect l="l" t="t" r="r" b="b"/>
            <a:pathLst>
              <a:path w="4091579" h="4114800">
                <a:moveTo>
                  <a:pt x="0" y="0"/>
                </a:moveTo>
                <a:lnTo>
                  <a:pt x="4091579" y="0"/>
                </a:lnTo>
                <a:lnTo>
                  <a:pt x="409157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262374" y="7855561"/>
            <a:ext cx="4054948" cy="4114800"/>
          </a:xfrm>
          <a:custGeom>
            <a:avLst/>
            <a:gdLst/>
            <a:ahLst/>
            <a:cxnLst/>
            <a:rect l="l" t="t" r="r" b="b"/>
            <a:pathLst>
              <a:path w="4054948" h="4114800">
                <a:moveTo>
                  <a:pt x="0" y="0"/>
                </a:moveTo>
                <a:lnTo>
                  <a:pt x="4054948" y="0"/>
                </a:lnTo>
                <a:lnTo>
                  <a:pt x="40549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118164">
            <a:off x="15910921" y="8274048"/>
            <a:ext cx="1293669" cy="1106087"/>
          </a:xfrm>
          <a:custGeom>
            <a:avLst/>
            <a:gdLst/>
            <a:ahLst/>
            <a:cxnLst/>
            <a:rect l="l" t="t" r="r" b="b"/>
            <a:pathLst>
              <a:path w="1293669" h="1106087">
                <a:moveTo>
                  <a:pt x="0" y="0"/>
                </a:moveTo>
                <a:lnTo>
                  <a:pt x="1293669" y="0"/>
                </a:lnTo>
                <a:lnTo>
                  <a:pt x="1293669" y="1106087"/>
                </a:lnTo>
                <a:lnTo>
                  <a:pt x="0" y="110608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1035449">
            <a:off x="7036321" y="8607927"/>
            <a:ext cx="2200783" cy="863807"/>
          </a:xfrm>
          <a:custGeom>
            <a:avLst/>
            <a:gdLst/>
            <a:ahLst/>
            <a:cxnLst/>
            <a:rect l="l" t="t" r="r" b="b"/>
            <a:pathLst>
              <a:path w="2200783" h="863807">
                <a:moveTo>
                  <a:pt x="0" y="0"/>
                </a:moveTo>
                <a:lnTo>
                  <a:pt x="2200783" y="0"/>
                </a:lnTo>
                <a:lnTo>
                  <a:pt x="2200783" y="863807"/>
                </a:lnTo>
                <a:lnTo>
                  <a:pt x="0" y="86380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88350" y="572116"/>
            <a:ext cx="1359526" cy="123852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758904" y="775881"/>
            <a:ext cx="136137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/>
              <a:t>Xác định các nhóm chất dinh dưỡng có trong thức ăn</a:t>
            </a:r>
          </a:p>
        </p:txBody>
      </p:sp>
      <p:sp>
        <p:nvSpPr>
          <p:cNvPr id="5" name="Freeform 5"/>
          <p:cNvSpPr/>
          <p:nvPr/>
        </p:nvSpPr>
        <p:spPr>
          <a:xfrm>
            <a:off x="16372679" y="-1368472"/>
            <a:ext cx="4054948" cy="3342414"/>
          </a:xfrm>
          <a:custGeom>
            <a:avLst/>
            <a:gdLst/>
            <a:ahLst/>
            <a:cxnLst/>
            <a:rect l="l" t="t" r="r" b="b"/>
            <a:pathLst>
              <a:path w="4054948" h="4114800">
                <a:moveTo>
                  <a:pt x="0" y="0"/>
                </a:moveTo>
                <a:lnTo>
                  <a:pt x="4054948" y="0"/>
                </a:lnTo>
                <a:lnTo>
                  <a:pt x="40549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3480851" y="3085310"/>
            <a:ext cx="3466283" cy="6169248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2040802" y="2588856"/>
            <a:ext cx="10382324" cy="1370350"/>
            <a:chOff x="1716115" y="2630150"/>
            <a:chExt cx="10382324" cy="1370350"/>
          </a:xfrm>
        </p:grpSpPr>
        <p:sp>
          <p:nvSpPr>
            <p:cNvPr id="9" name="Rounded Rectangle 8"/>
            <p:cNvSpPr/>
            <p:nvPr/>
          </p:nvSpPr>
          <p:spPr>
            <a:xfrm>
              <a:off x="1968113" y="2657843"/>
              <a:ext cx="10112605" cy="1342657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57150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716115" y="2630150"/>
              <a:ext cx="10382324" cy="9202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algn="just">
                <a:lnSpc>
                  <a:spcPct val="150000"/>
                </a:lnSpc>
                <a:spcAft>
                  <a:spcPts val="1000"/>
                </a:spcAft>
              </a:pPr>
              <a:r>
                <a:rPr lang="en-US" sz="4000" b="1">
                  <a:ea typeface="Calibri" panose="020F0502020204030204" pitchFamily="34" charset="0"/>
                  <a:cs typeface="Arial" panose="020B0604020202020204" pitchFamily="34" charset="0"/>
                </a:rPr>
                <a:t>Trong thức ăn có chứa những chất gì?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2276851" y="4529136"/>
            <a:ext cx="10220883" cy="1844830"/>
            <a:chOff x="1859836" y="2657843"/>
            <a:chExt cx="10220882" cy="1342657"/>
          </a:xfrm>
        </p:grpSpPr>
        <p:sp>
          <p:nvSpPr>
            <p:cNvPr id="24" name="Rounded Rectangle 23"/>
            <p:cNvSpPr/>
            <p:nvPr/>
          </p:nvSpPr>
          <p:spPr>
            <a:xfrm>
              <a:off x="1968113" y="2657843"/>
              <a:ext cx="10112605" cy="1342657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 w="57150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859836" y="2912802"/>
              <a:ext cx="9891784" cy="8735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algn="just">
                <a:spcAft>
                  <a:spcPts val="1000"/>
                </a:spcAft>
              </a:pPr>
              <a:r>
                <a:rPr lang="vi-VN" sz="3600" b="1">
                  <a:ea typeface="Calibri" panose="020F0502020204030204" pitchFamily="34" charset="0"/>
                  <a:cs typeface="Arial" panose="020B0604020202020204" pitchFamily="34" charset="0"/>
                </a:rPr>
                <a:t>Kể tên các nhóm chất dinh dưỡng</a:t>
              </a:r>
              <a:r>
                <a:rPr lang="en-US" sz="3600" b="1"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vi-VN" sz="3600" b="1">
                  <a:ea typeface="Calibri" panose="020F0502020204030204" pitchFamily="34" charset="0"/>
                  <a:cs typeface="Arial" panose="020B0604020202020204" pitchFamily="34" charset="0"/>
                </a:rPr>
                <a:t>có trong thức ăn?</a:t>
              </a:r>
              <a:endParaRPr lang="en-US" sz="3600" b="1"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2276850" y="6908553"/>
            <a:ext cx="10249090" cy="1722190"/>
            <a:chOff x="1831628" y="2657843"/>
            <a:chExt cx="10249090" cy="1342657"/>
          </a:xfrm>
        </p:grpSpPr>
        <p:sp>
          <p:nvSpPr>
            <p:cNvPr id="28" name="Rounded Rectangle 27"/>
            <p:cNvSpPr/>
            <p:nvPr/>
          </p:nvSpPr>
          <p:spPr>
            <a:xfrm>
              <a:off x="1968113" y="2657843"/>
              <a:ext cx="10112605" cy="1342657"/>
            </a:xfrm>
            <a:prstGeom prst="roundRect">
              <a:avLst/>
            </a:prstGeom>
            <a:solidFill>
              <a:srgbClr val="FFFFCC"/>
            </a:solidFill>
            <a:ln w="57150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831628" y="2816704"/>
              <a:ext cx="9891785" cy="9358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algn="just">
                <a:spcAft>
                  <a:spcPts val="1000"/>
                </a:spcAft>
              </a:pPr>
              <a:r>
                <a:rPr lang="vi-VN" sz="3600" b="1">
                  <a:ea typeface="Calibri" panose="020F0502020204030204" pitchFamily="34" charset="0"/>
                  <a:cs typeface="Arial" panose="020B0604020202020204" pitchFamily="34" charset="0"/>
                </a:rPr>
                <a:t>Các loại thức ăn nào chứa nhiều nước và chất xơ?</a:t>
              </a:r>
              <a:endParaRPr lang="en-US" sz="3600" b="1"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550764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  <a:alpha val="4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262374" y="-1234471"/>
            <a:ext cx="4091579" cy="4114800"/>
          </a:xfrm>
          <a:custGeom>
            <a:avLst/>
            <a:gdLst/>
            <a:ahLst/>
            <a:cxnLst/>
            <a:rect l="l" t="t" r="r" b="b"/>
            <a:pathLst>
              <a:path w="4091579" h="4114800">
                <a:moveTo>
                  <a:pt x="0" y="0"/>
                </a:moveTo>
                <a:lnTo>
                  <a:pt x="4091579" y="0"/>
                </a:lnTo>
                <a:lnTo>
                  <a:pt x="409157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798233" y="7372033"/>
            <a:ext cx="4091579" cy="4114800"/>
          </a:xfrm>
          <a:custGeom>
            <a:avLst/>
            <a:gdLst/>
            <a:ahLst/>
            <a:cxnLst/>
            <a:rect l="l" t="t" r="r" b="b"/>
            <a:pathLst>
              <a:path w="4091579" h="4114800">
                <a:moveTo>
                  <a:pt x="0" y="0"/>
                </a:moveTo>
                <a:lnTo>
                  <a:pt x="4091579" y="0"/>
                </a:lnTo>
                <a:lnTo>
                  <a:pt x="409157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262374" y="7855561"/>
            <a:ext cx="4054948" cy="4114800"/>
          </a:xfrm>
          <a:custGeom>
            <a:avLst/>
            <a:gdLst/>
            <a:ahLst/>
            <a:cxnLst/>
            <a:rect l="l" t="t" r="r" b="b"/>
            <a:pathLst>
              <a:path w="4054948" h="4114800">
                <a:moveTo>
                  <a:pt x="0" y="0"/>
                </a:moveTo>
                <a:lnTo>
                  <a:pt x="4054948" y="0"/>
                </a:lnTo>
                <a:lnTo>
                  <a:pt x="40549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958335" y="-1774110"/>
            <a:ext cx="4054948" cy="4114800"/>
          </a:xfrm>
          <a:custGeom>
            <a:avLst/>
            <a:gdLst/>
            <a:ahLst/>
            <a:cxnLst/>
            <a:rect l="l" t="t" r="r" b="b"/>
            <a:pathLst>
              <a:path w="4054948" h="4114800">
                <a:moveTo>
                  <a:pt x="0" y="0"/>
                </a:moveTo>
                <a:lnTo>
                  <a:pt x="4054948" y="0"/>
                </a:lnTo>
                <a:lnTo>
                  <a:pt x="40549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118164">
            <a:off x="250332" y="6446175"/>
            <a:ext cx="1293669" cy="1106087"/>
          </a:xfrm>
          <a:custGeom>
            <a:avLst/>
            <a:gdLst/>
            <a:ahLst/>
            <a:cxnLst/>
            <a:rect l="l" t="t" r="r" b="b"/>
            <a:pathLst>
              <a:path w="1293669" h="1106087">
                <a:moveTo>
                  <a:pt x="0" y="0"/>
                </a:moveTo>
                <a:lnTo>
                  <a:pt x="1293669" y="0"/>
                </a:lnTo>
                <a:lnTo>
                  <a:pt x="1293669" y="1106087"/>
                </a:lnTo>
                <a:lnTo>
                  <a:pt x="0" y="110608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1035449">
            <a:off x="7036321" y="8607927"/>
            <a:ext cx="2200783" cy="863807"/>
          </a:xfrm>
          <a:custGeom>
            <a:avLst/>
            <a:gdLst/>
            <a:ahLst/>
            <a:cxnLst/>
            <a:rect l="l" t="t" r="r" b="b"/>
            <a:pathLst>
              <a:path w="2200783" h="863807">
                <a:moveTo>
                  <a:pt x="0" y="0"/>
                </a:moveTo>
                <a:lnTo>
                  <a:pt x="2200783" y="0"/>
                </a:lnTo>
                <a:lnTo>
                  <a:pt x="2200783" y="863807"/>
                </a:lnTo>
                <a:lnTo>
                  <a:pt x="0" y="86380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90565" y="374375"/>
            <a:ext cx="1359526" cy="123759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557291" y="482297"/>
            <a:ext cx="1363464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/>
              <a:t>Kể tên các nhóm chất dinh dưỡng và một số thức ăn chứa nhiều chất dinh dưỡng đó trong các hình dưới đây: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2230193"/>
            <a:ext cx="7437452" cy="37056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0" y="2230193"/>
            <a:ext cx="7501165" cy="35102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66800" y="6268472"/>
            <a:ext cx="7675724" cy="362743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524999" y="6229822"/>
            <a:ext cx="7589919" cy="3580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7582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262374" y="-1234471"/>
            <a:ext cx="4091579" cy="4114800"/>
          </a:xfrm>
          <a:custGeom>
            <a:avLst/>
            <a:gdLst/>
            <a:ahLst/>
            <a:cxnLst/>
            <a:rect l="l" t="t" r="r" b="b"/>
            <a:pathLst>
              <a:path w="4091579" h="4114800">
                <a:moveTo>
                  <a:pt x="0" y="0"/>
                </a:moveTo>
                <a:lnTo>
                  <a:pt x="4091579" y="0"/>
                </a:lnTo>
                <a:lnTo>
                  <a:pt x="409157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798233" y="7372033"/>
            <a:ext cx="4091579" cy="4114800"/>
          </a:xfrm>
          <a:custGeom>
            <a:avLst/>
            <a:gdLst/>
            <a:ahLst/>
            <a:cxnLst/>
            <a:rect l="l" t="t" r="r" b="b"/>
            <a:pathLst>
              <a:path w="4091579" h="4114800">
                <a:moveTo>
                  <a:pt x="0" y="0"/>
                </a:moveTo>
                <a:lnTo>
                  <a:pt x="4091579" y="0"/>
                </a:lnTo>
                <a:lnTo>
                  <a:pt x="409157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262374" y="7855561"/>
            <a:ext cx="4054948" cy="4114800"/>
          </a:xfrm>
          <a:custGeom>
            <a:avLst/>
            <a:gdLst/>
            <a:ahLst/>
            <a:cxnLst/>
            <a:rect l="l" t="t" r="r" b="b"/>
            <a:pathLst>
              <a:path w="4054948" h="4114800">
                <a:moveTo>
                  <a:pt x="0" y="0"/>
                </a:moveTo>
                <a:lnTo>
                  <a:pt x="4054948" y="0"/>
                </a:lnTo>
                <a:lnTo>
                  <a:pt x="40549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498584" y="-1774110"/>
            <a:ext cx="4054948" cy="4114800"/>
          </a:xfrm>
          <a:custGeom>
            <a:avLst/>
            <a:gdLst/>
            <a:ahLst/>
            <a:cxnLst/>
            <a:rect l="l" t="t" r="r" b="b"/>
            <a:pathLst>
              <a:path w="4054948" h="4114800">
                <a:moveTo>
                  <a:pt x="0" y="0"/>
                </a:moveTo>
                <a:lnTo>
                  <a:pt x="4054948" y="0"/>
                </a:lnTo>
                <a:lnTo>
                  <a:pt x="40549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3" name="Group 13"/>
          <p:cNvGrpSpPr/>
          <p:nvPr/>
        </p:nvGrpSpPr>
        <p:grpSpPr>
          <a:xfrm>
            <a:off x="8841485" y="4838768"/>
            <a:ext cx="237859" cy="237859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EA0A9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2244053" y="5997212"/>
            <a:ext cx="237859" cy="237859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EA0A9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4264047" y="7234053"/>
            <a:ext cx="237859" cy="237859"/>
            <a:chOff x="0" y="0"/>
            <a:chExt cx="812800" cy="8128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EA0A9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 rot="-1644131">
            <a:off x="9033861" y="997628"/>
            <a:ext cx="1487918" cy="1060142"/>
          </a:xfrm>
          <a:custGeom>
            <a:avLst/>
            <a:gdLst/>
            <a:ahLst/>
            <a:cxnLst/>
            <a:rect l="l" t="t" r="r" b="b"/>
            <a:pathLst>
              <a:path w="1487918" h="1060142">
                <a:moveTo>
                  <a:pt x="0" y="0"/>
                </a:moveTo>
                <a:lnTo>
                  <a:pt x="1487918" y="0"/>
                </a:lnTo>
                <a:lnTo>
                  <a:pt x="1487918" y="1060142"/>
                </a:lnTo>
                <a:lnTo>
                  <a:pt x="0" y="106014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1035449">
            <a:off x="7417066" y="8655944"/>
            <a:ext cx="2200783" cy="863807"/>
          </a:xfrm>
          <a:custGeom>
            <a:avLst/>
            <a:gdLst/>
            <a:ahLst/>
            <a:cxnLst/>
            <a:rect l="l" t="t" r="r" b="b"/>
            <a:pathLst>
              <a:path w="2200783" h="863807">
                <a:moveTo>
                  <a:pt x="0" y="0"/>
                </a:moveTo>
                <a:lnTo>
                  <a:pt x="2200783" y="0"/>
                </a:lnTo>
                <a:lnTo>
                  <a:pt x="2200783" y="863807"/>
                </a:lnTo>
                <a:lnTo>
                  <a:pt x="0" y="86380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37" name="Group 36"/>
          <p:cNvGrpSpPr/>
          <p:nvPr/>
        </p:nvGrpSpPr>
        <p:grpSpPr>
          <a:xfrm>
            <a:off x="3095506" y="1904123"/>
            <a:ext cx="11190840" cy="6096000"/>
            <a:chOff x="3095506" y="1904123"/>
            <a:chExt cx="11190840" cy="6096000"/>
          </a:xfrm>
        </p:grpSpPr>
        <p:sp>
          <p:nvSpPr>
            <p:cNvPr id="35" name="Rounded Rectangle 34"/>
            <p:cNvSpPr/>
            <p:nvPr/>
          </p:nvSpPr>
          <p:spPr>
            <a:xfrm>
              <a:off x="3095506" y="1904123"/>
              <a:ext cx="11190840" cy="6096000"/>
            </a:xfrm>
            <a:prstGeom prst="roundRect">
              <a:avLst/>
            </a:prstGeom>
            <a:solidFill>
              <a:srgbClr val="FFFFCC">
                <a:alpha val="87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3505200" y="2340690"/>
              <a:ext cx="9385380" cy="42473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5400" b="1">
                  <a:ea typeface="Calibri" panose="020F0502020204030204" pitchFamily="34" charset="0"/>
                </a:rPr>
                <a:t>Có 5</a:t>
              </a:r>
              <a:r>
                <a:rPr lang="en-US" sz="5400" b="1">
                  <a:ea typeface="Calibri" panose="020F0502020204030204" pitchFamily="34" charset="0"/>
                </a:rPr>
                <a:t> </a:t>
              </a:r>
              <a:r>
                <a:rPr lang="vi-VN" sz="5400" b="1">
                  <a:ea typeface="Calibri" panose="020F0502020204030204" pitchFamily="34" charset="0"/>
                </a:rPr>
                <a:t>nhóm chất dinh dưỡng cần thiết cho cơ thể: chất bột đường, chất đạm, chất béo, chất khoáng và </a:t>
              </a:r>
              <a:endParaRPr lang="en-US" sz="5400" b="1">
                <a:ea typeface="Calibri" panose="020F0502020204030204" pitchFamily="34" charset="0"/>
              </a:endParaRPr>
            </a:p>
            <a:p>
              <a:pPr algn="just"/>
              <a:r>
                <a:rPr lang="vi-VN" sz="5400" b="1">
                  <a:ea typeface="Calibri" panose="020F0502020204030204" pitchFamily="34" charset="0"/>
                </a:rPr>
                <a:t>vi-ta-min. </a:t>
              </a:r>
              <a:endParaRPr lang="en-US" sz="5400" b="1"/>
            </a:p>
          </p:txBody>
        </p:sp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82262" y="3398178"/>
            <a:ext cx="5730373" cy="630542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191000" y="5200051"/>
            <a:ext cx="25483489" cy="83598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-1262374" y="-1234471"/>
            <a:ext cx="4091579" cy="4114800"/>
          </a:xfrm>
          <a:custGeom>
            <a:avLst/>
            <a:gdLst/>
            <a:ahLst/>
            <a:cxnLst/>
            <a:rect l="l" t="t" r="r" b="b"/>
            <a:pathLst>
              <a:path w="4091579" h="4114800">
                <a:moveTo>
                  <a:pt x="0" y="0"/>
                </a:moveTo>
                <a:lnTo>
                  <a:pt x="4091579" y="0"/>
                </a:lnTo>
                <a:lnTo>
                  <a:pt x="409157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798233" y="7372033"/>
            <a:ext cx="4091579" cy="4114800"/>
          </a:xfrm>
          <a:custGeom>
            <a:avLst/>
            <a:gdLst/>
            <a:ahLst/>
            <a:cxnLst/>
            <a:rect l="l" t="t" r="r" b="b"/>
            <a:pathLst>
              <a:path w="4091579" h="4114800">
                <a:moveTo>
                  <a:pt x="0" y="0"/>
                </a:moveTo>
                <a:lnTo>
                  <a:pt x="4091579" y="0"/>
                </a:lnTo>
                <a:lnTo>
                  <a:pt x="409157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262374" y="7855561"/>
            <a:ext cx="4054948" cy="4114800"/>
          </a:xfrm>
          <a:custGeom>
            <a:avLst/>
            <a:gdLst/>
            <a:ahLst/>
            <a:cxnLst/>
            <a:rect l="l" t="t" r="r" b="b"/>
            <a:pathLst>
              <a:path w="4054948" h="4114800">
                <a:moveTo>
                  <a:pt x="0" y="0"/>
                </a:moveTo>
                <a:lnTo>
                  <a:pt x="4054948" y="0"/>
                </a:lnTo>
                <a:lnTo>
                  <a:pt x="40549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498584" y="-1774110"/>
            <a:ext cx="4054948" cy="4114800"/>
          </a:xfrm>
          <a:custGeom>
            <a:avLst/>
            <a:gdLst/>
            <a:ahLst/>
            <a:cxnLst/>
            <a:rect l="l" t="t" r="r" b="b"/>
            <a:pathLst>
              <a:path w="4054948" h="4114800">
                <a:moveTo>
                  <a:pt x="0" y="0"/>
                </a:moveTo>
                <a:lnTo>
                  <a:pt x="4054948" y="0"/>
                </a:lnTo>
                <a:lnTo>
                  <a:pt x="40549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118164">
            <a:off x="11832681" y="842105"/>
            <a:ext cx="1293669" cy="1106087"/>
          </a:xfrm>
          <a:custGeom>
            <a:avLst/>
            <a:gdLst/>
            <a:ahLst/>
            <a:cxnLst/>
            <a:rect l="l" t="t" r="r" b="b"/>
            <a:pathLst>
              <a:path w="1293669" h="1106087">
                <a:moveTo>
                  <a:pt x="0" y="0"/>
                </a:moveTo>
                <a:lnTo>
                  <a:pt x="1293669" y="0"/>
                </a:lnTo>
                <a:lnTo>
                  <a:pt x="1293669" y="1106087"/>
                </a:lnTo>
                <a:lnTo>
                  <a:pt x="0" y="110608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1035449">
            <a:off x="7036321" y="8607927"/>
            <a:ext cx="2200783" cy="863807"/>
          </a:xfrm>
          <a:custGeom>
            <a:avLst/>
            <a:gdLst/>
            <a:ahLst/>
            <a:cxnLst/>
            <a:rect l="l" t="t" r="r" b="b"/>
            <a:pathLst>
              <a:path w="2200783" h="863807">
                <a:moveTo>
                  <a:pt x="0" y="0"/>
                </a:moveTo>
                <a:lnTo>
                  <a:pt x="2200783" y="0"/>
                </a:lnTo>
                <a:lnTo>
                  <a:pt x="2200783" y="863807"/>
                </a:lnTo>
                <a:lnTo>
                  <a:pt x="0" y="86380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25" name="Group 24"/>
          <p:cNvGrpSpPr/>
          <p:nvPr/>
        </p:nvGrpSpPr>
        <p:grpSpPr>
          <a:xfrm>
            <a:off x="7829659" y="1395148"/>
            <a:ext cx="7968574" cy="5006372"/>
            <a:chOff x="2769537" y="1104900"/>
            <a:chExt cx="7141159" cy="2971800"/>
          </a:xfrm>
        </p:grpSpPr>
        <p:sp>
          <p:nvSpPr>
            <p:cNvPr id="20" name="Cloud Callout 19"/>
            <p:cNvSpPr/>
            <p:nvPr/>
          </p:nvSpPr>
          <p:spPr>
            <a:xfrm>
              <a:off x="2769537" y="1104900"/>
              <a:ext cx="7141159" cy="2971800"/>
            </a:xfrm>
            <a:prstGeom prst="cloudCallout">
              <a:avLst>
                <a:gd name="adj1" fmla="val -58039"/>
                <a:gd name="adj2" fmla="val 62262"/>
              </a:avLst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896467" y="1716186"/>
              <a:ext cx="5774900" cy="15163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b="1">
                  <a:ln w="28575">
                    <a:solidFill>
                      <a:schemeClr val="bg1">
                        <a:alpha val="93000"/>
                      </a:schemeClr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  <a:latin typeface="+mj-lt"/>
                  <a:cs typeface="Arial" panose="020B0604020202020204" pitchFamily="34" charset="0"/>
                </a:rPr>
                <a:t>LUYỆN TẬP, THỰC HÀNH</a:t>
              </a: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6713" y="3910117"/>
            <a:ext cx="7619999" cy="6338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799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430708" y="-1140952"/>
            <a:ext cx="4091579" cy="4114800"/>
          </a:xfrm>
          <a:custGeom>
            <a:avLst/>
            <a:gdLst/>
            <a:ahLst/>
            <a:cxnLst/>
            <a:rect l="l" t="t" r="r" b="b"/>
            <a:pathLst>
              <a:path w="4091579" h="4114800">
                <a:moveTo>
                  <a:pt x="0" y="0"/>
                </a:moveTo>
                <a:lnTo>
                  <a:pt x="4091579" y="0"/>
                </a:lnTo>
                <a:lnTo>
                  <a:pt x="409157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798233" y="7372033"/>
            <a:ext cx="4091579" cy="4114800"/>
          </a:xfrm>
          <a:custGeom>
            <a:avLst/>
            <a:gdLst/>
            <a:ahLst/>
            <a:cxnLst/>
            <a:rect l="l" t="t" r="r" b="b"/>
            <a:pathLst>
              <a:path w="4091579" h="4114800">
                <a:moveTo>
                  <a:pt x="0" y="0"/>
                </a:moveTo>
                <a:lnTo>
                  <a:pt x="4091579" y="0"/>
                </a:lnTo>
                <a:lnTo>
                  <a:pt x="409157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262374" y="7855561"/>
            <a:ext cx="4054948" cy="4114800"/>
          </a:xfrm>
          <a:custGeom>
            <a:avLst/>
            <a:gdLst/>
            <a:ahLst/>
            <a:cxnLst/>
            <a:rect l="l" t="t" r="r" b="b"/>
            <a:pathLst>
              <a:path w="4054948" h="4114800">
                <a:moveTo>
                  <a:pt x="0" y="0"/>
                </a:moveTo>
                <a:lnTo>
                  <a:pt x="4054948" y="0"/>
                </a:lnTo>
                <a:lnTo>
                  <a:pt x="40549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498584" y="-1774110"/>
            <a:ext cx="4054948" cy="4114800"/>
          </a:xfrm>
          <a:custGeom>
            <a:avLst/>
            <a:gdLst/>
            <a:ahLst/>
            <a:cxnLst/>
            <a:rect l="l" t="t" r="r" b="b"/>
            <a:pathLst>
              <a:path w="4054948" h="4114800">
                <a:moveTo>
                  <a:pt x="0" y="0"/>
                </a:moveTo>
                <a:lnTo>
                  <a:pt x="4054948" y="0"/>
                </a:lnTo>
                <a:lnTo>
                  <a:pt x="40549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7278756" y="3178559"/>
            <a:ext cx="574857" cy="502739"/>
          </a:xfrm>
          <a:custGeom>
            <a:avLst/>
            <a:gdLst/>
            <a:ahLst/>
            <a:cxnLst/>
            <a:rect l="l" t="t" r="r" b="b"/>
            <a:pathLst>
              <a:path w="574857" h="502739">
                <a:moveTo>
                  <a:pt x="0" y="0"/>
                </a:moveTo>
                <a:lnTo>
                  <a:pt x="574857" y="0"/>
                </a:lnTo>
                <a:lnTo>
                  <a:pt x="574857" y="502739"/>
                </a:lnTo>
                <a:lnTo>
                  <a:pt x="0" y="5027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7221488" y="4869842"/>
            <a:ext cx="629748" cy="550743"/>
          </a:xfrm>
          <a:custGeom>
            <a:avLst/>
            <a:gdLst/>
            <a:ahLst/>
            <a:cxnLst/>
            <a:rect l="l" t="t" r="r" b="b"/>
            <a:pathLst>
              <a:path w="629748" h="550743">
                <a:moveTo>
                  <a:pt x="0" y="0"/>
                </a:moveTo>
                <a:lnTo>
                  <a:pt x="629747" y="0"/>
                </a:lnTo>
                <a:lnTo>
                  <a:pt x="629747" y="550743"/>
                </a:lnTo>
                <a:lnTo>
                  <a:pt x="0" y="5507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5824814" y="8575459"/>
            <a:ext cx="1067557" cy="1386438"/>
          </a:xfrm>
          <a:custGeom>
            <a:avLst/>
            <a:gdLst/>
            <a:ahLst/>
            <a:cxnLst/>
            <a:rect l="l" t="t" r="r" b="b"/>
            <a:pathLst>
              <a:path w="1067557" h="1386438">
                <a:moveTo>
                  <a:pt x="0" y="0"/>
                </a:moveTo>
                <a:lnTo>
                  <a:pt x="1067557" y="0"/>
                </a:lnTo>
                <a:lnTo>
                  <a:pt x="1067557" y="1386438"/>
                </a:lnTo>
                <a:lnTo>
                  <a:pt x="0" y="138643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64719" y="283290"/>
            <a:ext cx="2316681" cy="1609483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3581400" y="663866"/>
            <a:ext cx="136137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/>
              <a:t>Viết tên các thức ăn cho một bữa ăn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4557" y="2808897"/>
            <a:ext cx="6080043" cy="6997869"/>
          </a:xfrm>
          <a:prstGeom prst="rect">
            <a:avLst/>
          </a:prstGeom>
        </p:spPr>
      </p:pic>
      <p:sp>
        <p:nvSpPr>
          <p:cNvPr id="24" name="Freeform 13"/>
          <p:cNvSpPr/>
          <p:nvPr/>
        </p:nvSpPr>
        <p:spPr>
          <a:xfrm>
            <a:off x="7251310" y="6750532"/>
            <a:ext cx="629748" cy="550743"/>
          </a:xfrm>
          <a:custGeom>
            <a:avLst/>
            <a:gdLst/>
            <a:ahLst/>
            <a:cxnLst/>
            <a:rect l="l" t="t" r="r" b="b"/>
            <a:pathLst>
              <a:path w="629748" h="550743">
                <a:moveTo>
                  <a:pt x="0" y="0"/>
                </a:moveTo>
                <a:lnTo>
                  <a:pt x="629747" y="0"/>
                </a:lnTo>
                <a:lnTo>
                  <a:pt x="629747" y="550743"/>
                </a:lnTo>
                <a:lnTo>
                  <a:pt x="0" y="5507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13"/>
          <p:cNvSpPr/>
          <p:nvPr/>
        </p:nvSpPr>
        <p:spPr>
          <a:xfrm>
            <a:off x="7231865" y="8489819"/>
            <a:ext cx="629748" cy="550743"/>
          </a:xfrm>
          <a:custGeom>
            <a:avLst/>
            <a:gdLst/>
            <a:ahLst/>
            <a:cxnLst/>
            <a:rect l="l" t="t" r="r" b="b"/>
            <a:pathLst>
              <a:path w="629748" h="550743">
                <a:moveTo>
                  <a:pt x="0" y="0"/>
                </a:moveTo>
                <a:lnTo>
                  <a:pt x="629747" y="0"/>
                </a:lnTo>
                <a:lnTo>
                  <a:pt x="629747" y="550743"/>
                </a:lnTo>
                <a:lnTo>
                  <a:pt x="0" y="5507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34" name="Group 33"/>
          <p:cNvGrpSpPr/>
          <p:nvPr/>
        </p:nvGrpSpPr>
        <p:grpSpPr>
          <a:xfrm>
            <a:off x="8006580" y="2477941"/>
            <a:ext cx="8681220" cy="1331452"/>
            <a:chOff x="8006580" y="2477941"/>
            <a:chExt cx="8681220" cy="1331452"/>
          </a:xfrm>
        </p:grpSpPr>
        <p:sp>
          <p:nvSpPr>
            <p:cNvPr id="26" name="Rounded Rectangle 25"/>
            <p:cNvSpPr/>
            <p:nvPr/>
          </p:nvSpPr>
          <p:spPr>
            <a:xfrm>
              <a:off x="8006580" y="2477941"/>
              <a:ext cx="8681220" cy="1331452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8159547" y="2770128"/>
              <a:ext cx="805279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ea typeface="Calibri" panose="020F0502020204030204" pitchFamily="34" charset="0"/>
                </a:rPr>
                <a:t>Một thức ăn chứa nhiều chất bột đường</a:t>
              </a:r>
              <a:endParaRPr lang="en-US" sz="3600" b="1"/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8006580" y="4365940"/>
            <a:ext cx="8681220" cy="1331452"/>
            <a:chOff x="8006580" y="4365940"/>
            <a:chExt cx="8681220" cy="1331452"/>
          </a:xfrm>
        </p:grpSpPr>
        <p:sp>
          <p:nvSpPr>
            <p:cNvPr id="27" name="Rounded Rectangle 26"/>
            <p:cNvSpPr/>
            <p:nvPr/>
          </p:nvSpPr>
          <p:spPr>
            <a:xfrm>
              <a:off x="8006580" y="4365940"/>
              <a:ext cx="8681220" cy="1331452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8159547" y="4747914"/>
              <a:ext cx="805279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ea typeface="Calibri" panose="020F0502020204030204" pitchFamily="34" charset="0"/>
                </a:rPr>
                <a:t>Một thức ăn chứa nhiều chất đạm</a:t>
              </a:r>
              <a:endParaRPr lang="en-US" sz="3600" b="1"/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7985314" y="6236873"/>
            <a:ext cx="8702485" cy="1331452"/>
            <a:chOff x="7985314" y="6236873"/>
            <a:chExt cx="8702485" cy="1331452"/>
          </a:xfrm>
        </p:grpSpPr>
        <p:sp>
          <p:nvSpPr>
            <p:cNvPr id="28" name="Rounded Rectangle 27"/>
            <p:cNvSpPr/>
            <p:nvPr/>
          </p:nvSpPr>
          <p:spPr>
            <a:xfrm>
              <a:off x="7985314" y="6236873"/>
              <a:ext cx="8702485" cy="1331452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8159547" y="6491875"/>
              <a:ext cx="805279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ea typeface="Calibri" panose="020F0502020204030204" pitchFamily="34" charset="0"/>
                </a:rPr>
                <a:t>Một thức ăn chứa nhiều chất béo</a:t>
              </a:r>
              <a:endParaRPr lang="en-US" sz="3600" b="1"/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7985315" y="8107806"/>
            <a:ext cx="8702484" cy="1331452"/>
            <a:chOff x="7985315" y="8107806"/>
            <a:chExt cx="8702484" cy="1331452"/>
          </a:xfrm>
        </p:grpSpPr>
        <p:sp>
          <p:nvSpPr>
            <p:cNvPr id="29" name="Rounded Rectangle 28"/>
            <p:cNvSpPr/>
            <p:nvPr/>
          </p:nvSpPr>
          <p:spPr>
            <a:xfrm>
              <a:off x="7985315" y="8107806"/>
              <a:ext cx="8702484" cy="1331452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8152459" y="8183069"/>
              <a:ext cx="805279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ea typeface="Calibri" panose="020F0502020204030204" pitchFamily="34" charset="0"/>
                </a:rPr>
                <a:t>Một thức ăn chứa nhiều vitamin và chất khoáng, chất xơ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674" y="126974"/>
            <a:ext cx="13537911" cy="7419599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-1262374" y="-1234471"/>
            <a:ext cx="4091579" cy="4114800"/>
          </a:xfrm>
          <a:custGeom>
            <a:avLst/>
            <a:gdLst/>
            <a:ahLst/>
            <a:cxnLst/>
            <a:rect l="l" t="t" r="r" b="b"/>
            <a:pathLst>
              <a:path w="4091579" h="4114800">
                <a:moveTo>
                  <a:pt x="0" y="0"/>
                </a:moveTo>
                <a:lnTo>
                  <a:pt x="4091579" y="0"/>
                </a:lnTo>
                <a:lnTo>
                  <a:pt x="409157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798233" y="7372033"/>
            <a:ext cx="4091579" cy="4114800"/>
          </a:xfrm>
          <a:custGeom>
            <a:avLst/>
            <a:gdLst/>
            <a:ahLst/>
            <a:cxnLst/>
            <a:rect l="l" t="t" r="r" b="b"/>
            <a:pathLst>
              <a:path w="4091579" h="4114800">
                <a:moveTo>
                  <a:pt x="0" y="0"/>
                </a:moveTo>
                <a:lnTo>
                  <a:pt x="4091579" y="0"/>
                </a:lnTo>
                <a:lnTo>
                  <a:pt x="409157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262374" y="7855561"/>
            <a:ext cx="4054948" cy="4114800"/>
          </a:xfrm>
          <a:custGeom>
            <a:avLst/>
            <a:gdLst/>
            <a:ahLst/>
            <a:cxnLst/>
            <a:rect l="l" t="t" r="r" b="b"/>
            <a:pathLst>
              <a:path w="4054948" h="4114800">
                <a:moveTo>
                  <a:pt x="0" y="0"/>
                </a:moveTo>
                <a:lnTo>
                  <a:pt x="4054948" y="0"/>
                </a:lnTo>
                <a:lnTo>
                  <a:pt x="40549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498584" y="-1774110"/>
            <a:ext cx="4054948" cy="4114800"/>
          </a:xfrm>
          <a:custGeom>
            <a:avLst/>
            <a:gdLst/>
            <a:ahLst/>
            <a:cxnLst/>
            <a:rect l="l" t="t" r="r" b="b"/>
            <a:pathLst>
              <a:path w="4054948" h="4114800">
                <a:moveTo>
                  <a:pt x="0" y="0"/>
                </a:moveTo>
                <a:lnTo>
                  <a:pt x="4054948" y="0"/>
                </a:lnTo>
                <a:lnTo>
                  <a:pt x="40549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1118164">
            <a:off x="11832681" y="842105"/>
            <a:ext cx="1293669" cy="1106087"/>
          </a:xfrm>
          <a:custGeom>
            <a:avLst/>
            <a:gdLst/>
            <a:ahLst/>
            <a:cxnLst/>
            <a:rect l="l" t="t" r="r" b="b"/>
            <a:pathLst>
              <a:path w="1293669" h="1106087">
                <a:moveTo>
                  <a:pt x="0" y="0"/>
                </a:moveTo>
                <a:lnTo>
                  <a:pt x="1293669" y="0"/>
                </a:lnTo>
                <a:lnTo>
                  <a:pt x="1293669" y="1106087"/>
                </a:lnTo>
                <a:lnTo>
                  <a:pt x="0" y="110608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1035449">
            <a:off x="7036321" y="8607927"/>
            <a:ext cx="2200783" cy="863807"/>
          </a:xfrm>
          <a:custGeom>
            <a:avLst/>
            <a:gdLst/>
            <a:ahLst/>
            <a:cxnLst/>
            <a:rect l="l" t="t" r="r" b="b"/>
            <a:pathLst>
              <a:path w="2200783" h="863807">
                <a:moveTo>
                  <a:pt x="0" y="0"/>
                </a:moveTo>
                <a:lnTo>
                  <a:pt x="2200783" y="0"/>
                </a:lnTo>
                <a:lnTo>
                  <a:pt x="2200783" y="863807"/>
                </a:lnTo>
                <a:lnTo>
                  <a:pt x="0" y="86380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25" name="Group 24"/>
          <p:cNvGrpSpPr/>
          <p:nvPr/>
        </p:nvGrpSpPr>
        <p:grpSpPr>
          <a:xfrm>
            <a:off x="7829659" y="1395148"/>
            <a:ext cx="7968574" cy="3976952"/>
            <a:chOff x="2769537" y="1104900"/>
            <a:chExt cx="7141159" cy="2971800"/>
          </a:xfrm>
        </p:grpSpPr>
        <p:sp>
          <p:nvSpPr>
            <p:cNvPr id="20" name="Cloud Callout 19"/>
            <p:cNvSpPr/>
            <p:nvPr/>
          </p:nvSpPr>
          <p:spPr>
            <a:xfrm>
              <a:off x="2769537" y="1104900"/>
              <a:ext cx="7141159" cy="2971800"/>
            </a:xfrm>
            <a:prstGeom prst="cloudCallout">
              <a:avLst>
                <a:gd name="adj1" fmla="val -58039"/>
                <a:gd name="adj2" fmla="val 62262"/>
              </a:avLst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049126" y="1957254"/>
              <a:ext cx="5774900" cy="7855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b="1">
                  <a:ln w="28575">
                    <a:solidFill>
                      <a:schemeClr val="bg1">
                        <a:alpha val="93000"/>
                      </a:schemeClr>
                    </a:solidFill>
                    <a:prstDash val="solid"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  <a:latin typeface="+mj-lt"/>
                  <a:cs typeface="Arial" panose="020B0604020202020204" pitchFamily="34" charset="0"/>
                </a:rPr>
                <a:t>VẬN DỤNG</a:t>
              </a: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589398" y="6135873"/>
            <a:ext cx="20142930" cy="42675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52600" y="4289844"/>
            <a:ext cx="6750586" cy="5417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562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9214" y="6088452"/>
            <a:ext cx="20149026" cy="426757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-1262374" y="-1234471"/>
            <a:ext cx="4091579" cy="4114800"/>
          </a:xfrm>
          <a:custGeom>
            <a:avLst/>
            <a:gdLst/>
            <a:ahLst/>
            <a:cxnLst/>
            <a:rect l="l" t="t" r="r" b="b"/>
            <a:pathLst>
              <a:path w="4091579" h="4114800">
                <a:moveTo>
                  <a:pt x="0" y="0"/>
                </a:moveTo>
                <a:lnTo>
                  <a:pt x="4091579" y="0"/>
                </a:lnTo>
                <a:lnTo>
                  <a:pt x="409157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798233" y="7372033"/>
            <a:ext cx="4091579" cy="4114800"/>
          </a:xfrm>
          <a:custGeom>
            <a:avLst/>
            <a:gdLst/>
            <a:ahLst/>
            <a:cxnLst/>
            <a:rect l="l" t="t" r="r" b="b"/>
            <a:pathLst>
              <a:path w="4091579" h="4114800">
                <a:moveTo>
                  <a:pt x="0" y="0"/>
                </a:moveTo>
                <a:lnTo>
                  <a:pt x="4091579" y="0"/>
                </a:lnTo>
                <a:lnTo>
                  <a:pt x="409157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262374" y="7855561"/>
            <a:ext cx="4054948" cy="4114800"/>
          </a:xfrm>
          <a:custGeom>
            <a:avLst/>
            <a:gdLst/>
            <a:ahLst/>
            <a:cxnLst/>
            <a:rect l="l" t="t" r="r" b="b"/>
            <a:pathLst>
              <a:path w="4054948" h="4114800">
                <a:moveTo>
                  <a:pt x="0" y="0"/>
                </a:moveTo>
                <a:lnTo>
                  <a:pt x="4054948" y="0"/>
                </a:lnTo>
                <a:lnTo>
                  <a:pt x="40549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498584" y="-1774110"/>
            <a:ext cx="4054948" cy="4114800"/>
          </a:xfrm>
          <a:custGeom>
            <a:avLst/>
            <a:gdLst/>
            <a:ahLst/>
            <a:cxnLst/>
            <a:rect l="l" t="t" r="r" b="b"/>
            <a:pathLst>
              <a:path w="4054948" h="4114800">
                <a:moveTo>
                  <a:pt x="0" y="0"/>
                </a:moveTo>
                <a:lnTo>
                  <a:pt x="4054948" y="0"/>
                </a:lnTo>
                <a:lnTo>
                  <a:pt x="40549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849678" y="3522444"/>
            <a:ext cx="3086100" cy="323076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endParaRPr/>
          </a:p>
        </p:txBody>
      </p:sp>
      <p:sp>
        <p:nvSpPr>
          <p:cNvPr id="14" name="Freeform 14"/>
          <p:cNvSpPr/>
          <p:nvPr/>
        </p:nvSpPr>
        <p:spPr>
          <a:xfrm rot="1035449">
            <a:off x="8315869" y="8258620"/>
            <a:ext cx="2200783" cy="863807"/>
          </a:xfrm>
          <a:custGeom>
            <a:avLst/>
            <a:gdLst/>
            <a:ahLst/>
            <a:cxnLst/>
            <a:rect l="l" t="t" r="r" b="b"/>
            <a:pathLst>
              <a:path w="2200783" h="863807">
                <a:moveTo>
                  <a:pt x="0" y="0"/>
                </a:moveTo>
                <a:lnTo>
                  <a:pt x="2200783" y="0"/>
                </a:lnTo>
                <a:lnTo>
                  <a:pt x="2200783" y="863807"/>
                </a:lnTo>
                <a:lnTo>
                  <a:pt x="0" y="86380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7186" y="3167778"/>
            <a:ext cx="4870816" cy="6434960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6476999" y="1783724"/>
            <a:ext cx="9753601" cy="2826376"/>
            <a:chOff x="6476999" y="1783724"/>
            <a:chExt cx="9753601" cy="2826376"/>
          </a:xfrm>
        </p:grpSpPr>
        <p:sp>
          <p:nvSpPr>
            <p:cNvPr id="16" name="Rounded Rectangular Callout 15"/>
            <p:cNvSpPr/>
            <p:nvPr/>
          </p:nvSpPr>
          <p:spPr>
            <a:xfrm>
              <a:off x="6476999" y="1783724"/>
              <a:ext cx="9753601" cy="2826376"/>
            </a:xfrm>
            <a:prstGeom prst="wedgeRoundRectCallout">
              <a:avLst>
                <a:gd name="adj1" fmla="val -61052"/>
                <a:gd name="adj2" fmla="val 46986"/>
                <a:gd name="adj3" fmla="val 16667"/>
              </a:avLst>
            </a:prstGeom>
            <a:solidFill>
              <a:srgbClr val="FFFF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7116274" y="2326856"/>
              <a:ext cx="889713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800" b="1">
                  <a:ea typeface="Calibri" panose="020F0502020204030204" pitchFamily="34" charset="0"/>
                </a:rPr>
                <a:t>Qua bài học này, em đã khám phá được những điều gì?</a:t>
              </a:r>
              <a:endParaRPr lang="en-US" sz="4800" b="1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6899088" y="5938064"/>
            <a:ext cx="10093512" cy="2867938"/>
            <a:chOff x="6899088" y="5938064"/>
            <a:chExt cx="10093512" cy="2867938"/>
          </a:xfrm>
        </p:grpSpPr>
        <p:sp>
          <p:nvSpPr>
            <p:cNvPr id="17" name="Rounded Rectangular Callout 16"/>
            <p:cNvSpPr/>
            <p:nvPr/>
          </p:nvSpPr>
          <p:spPr>
            <a:xfrm>
              <a:off x="6899088" y="5938064"/>
              <a:ext cx="10093512" cy="2867938"/>
            </a:xfrm>
            <a:prstGeom prst="wedgeRoundRectCallout">
              <a:avLst>
                <a:gd name="adj1" fmla="val -61872"/>
                <a:gd name="adj2" fmla="val -43185"/>
                <a:gd name="adj3" fmla="val 16667"/>
              </a:avLst>
            </a:prstGeom>
            <a:solidFill>
              <a:srgbClr val="FFFF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7327360" y="6217871"/>
              <a:ext cx="9284240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4800" b="1">
                  <a:ea typeface="Calibri" panose="020F0502020204030204" pitchFamily="34" charset="0"/>
                </a:rPr>
                <a:t>Em hãy kể tên một số thức ăn chứa nhiều chất dinh dưỡng ở các nhóm trên?</a:t>
              </a:r>
              <a:endParaRPr lang="en-US" sz="4800" b="1"/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226</TotalTime>
  <Words>204</Words>
  <Application>Microsoft Office PowerPoint</Application>
  <PresentationFormat>Custom</PresentationFormat>
  <Paragraphs>23</Paragraphs>
  <Slides>9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Nhiều màu sắc Họa tiết và Hình dạng Trừu tượng Lời chúc mừng Bạn thân nhất Bản thuyết trình Vui nhộn</dc:title>
  <cp:lastModifiedBy>Administrator</cp:lastModifiedBy>
  <cp:revision>29</cp:revision>
  <dcterms:created xsi:type="dcterms:W3CDTF">2006-08-16T00:00:00Z</dcterms:created>
  <dcterms:modified xsi:type="dcterms:W3CDTF">2025-05-13T01:28:19Z</dcterms:modified>
  <dc:identifier>DAFulz5ccQ0</dc:identifier>
</cp:coreProperties>
</file>