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4"/>
  </p:notesMasterIdLst>
  <p:sldIdLst>
    <p:sldId id="290" r:id="rId2"/>
    <p:sldId id="260" r:id="rId3"/>
    <p:sldId id="295" r:id="rId4"/>
    <p:sldId id="297" r:id="rId5"/>
    <p:sldId id="298" r:id="rId6"/>
    <p:sldId id="299" r:id="rId7"/>
    <p:sldId id="300" r:id="rId8"/>
    <p:sldId id="301" r:id="rId9"/>
    <p:sldId id="302" r:id="rId10"/>
    <p:sldId id="304" r:id="rId11"/>
    <p:sldId id="305" r:id="rId12"/>
    <p:sldId id="258" r:id="rId13"/>
    <p:sldId id="306" r:id="rId14"/>
    <p:sldId id="281" r:id="rId15"/>
    <p:sldId id="308" r:id="rId16"/>
    <p:sldId id="309" r:id="rId17"/>
    <p:sldId id="282" r:id="rId18"/>
    <p:sldId id="286" r:id="rId19"/>
    <p:sldId id="285" r:id="rId20"/>
    <p:sldId id="337" r:id="rId21"/>
    <p:sldId id="294" r:id="rId22"/>
    <p:sldId id="293" r:id="rId23"/>
    <p:sldId id="316" r:id="rId24"/>
    <p:sldId id="291" r:id="rId25"/>
    <p:sldId id="317" r:id="rId26"/>
    <p:sldId id="319" r:id="rId27"/>
    <p:sldId id="338" r:id="rId28"/>
    <p:sldId id="318" r:id="rId29"/>
    <p:sldId id="288" r:id="rId30"/>
    <p:sldId id="313" r:id="rId31"/>
    <p:sldId id="312" r:id="rId32"/>
    <p:sldId id="283" r:id="rId3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8" roundtripDataSignature="AMtx7mh/KKTVtQCFDOpfGCmw0Qqff8RiQ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666" y="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59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8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87841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5829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5158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45144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28918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127248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38017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51385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35520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20032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8259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62062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95782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13415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72554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47004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56421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53899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46499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39744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00009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0624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8279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2461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0329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0555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2253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67314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1079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69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40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11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740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xmlns="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480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322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49" r:id="rId6"/>
    <p:sldLayoutId id="2147483651" r:id="rId7"/>
    <p:sldLayoutId id="2147483653" r:id="rId8"/>
    <p:sldLayoutId id="214748365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gif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gif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slide" Target="slide5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8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image" Target="../media/image9.png"/><Relationship Id="rId21" Type="http://schemas.openxmlformats.org/officeDocument/2006/relationships/image" Target="../media/image19.png"/><Relationship Id="rId7" Type="http://schemas.openxmlformats.org/officeDocument/2006/relationships/slide" Target="slide6.xml"/><Relationship Id="rId12" Type="http://schemas.openxmlformats.org/officeDocument/2006/relationships/image" Target="../media/image11.png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slide" Target="slide11.xml"/><Relationship Id="rId24" Type="http://schemas.openxmlformats.org/officeDocument/2006/relationships/image" Target="../media/image25.gif"/><Relationship Id="rId5" Type="http://schemas.openxmlformats.org/officeDocument/2006/relationships/audio" Target="../media/audio1.wav"/><Relationship Id="rId15" Type="http://schemas.openxmlformats.org/officeDocument/2006/relationships/image" Target="../media/image14.png"/><Relationship Id="rId23" Type="http://schemas.openxmlformats.org/officeDocument/2006/relationships/image" Target="../media/image24.gif"/><Relationship Id="rId10" Type="http://schemas.openxmlformats.org/officeDocument/2006/relationships/slide" Target="slide9.xml"/><Relationship Id="rId19" Type="http://schemas.openxmlformats.org/officeDocument/2006/relationships/image" Target="../media/image17.png"/><Relationship Id="rId4" Type="http://schemas.openxmlformats.org/officeDocument/2006/relationships/image" Target="../media/image10.jpeg"/><Relationship Id="rId9" Type="http://schemas.openxmlformats.org/officeDocument/2006/relationships/slide" Target="slide8.xml"/><Relationship Id="rId14" Type="http://schemas.openxmlformats.org/officeDocument/2006/relationships/image" Target="../media/image13.png"/><Relationship Id="rId22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slide" Target="slide5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slide" Target="slide5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slide" Target="slide5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slide" Target="slide5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1844697" y="1648606"/>
            <a:ext cx="8502649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26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136: oai – oay – uây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3cf8adb12397c1ba57b3635ea431ad4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"/>
            <a:ext cx="4267200" cy="6248400"/>
          </a:xfrm>
          <a:prstGeom prst="rect">
            <a:avLst/>
          </a:prstGeom>
        </p:spPr>
      </p:pic>
      <p:pic>
        <p:nvPicPr>
          <p:cNvPr id="9" name="Picture 8" descr="40f34fbaf50c2fa35bda10142d9eb1d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609600"/>
            <a:ext cx="3978978" cy="6248400"/>
          </a:xfrm>
          <a:prstGeom prst="rect">
            <a:avLst/>
          </a:prstGeom>
        </p:spPr>
      </p:pic>
      <p:pic>
        <p:nvPicPr>
          <p:cNvPr id="10" name="Picture 9" descr="3cf8adb12397c1ba57b3635ea431ad4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609600"/>
            <a:ext cx="4038600" cy="6248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2000" y="3048000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b="1" dirty="0">
                <a:solidFill>
                  <a:srgbClr val="FF0000"/>
                </a:solidFill>
                <a:latin typeface="UTM Avo" pitchFamily="18" charset="0"/>
              </a:rPr>
              <a:t>oai</a:t>
            </a:r>
            <a:endParaRPr lang="en-US" sz="96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53000" y="3048000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b="1" dirty="0">
                <a:solidFill>
                  <a:srgbClr val="FF0000"/>
                </a:solidFill>
                <a:latin typeface="UTM Avo" pitchFamily="18" charset="0"/>
              </a:rPr>
              <a:t>oay</a:t>
            </a:r>
            <a:endParaRPr lang="en-US" sz="96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39200" y="3048000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b="1" dirty="0">
                <a:solidFill>
                  <a:srgbClr val="FF0000"/>
                </a:solidFill>
                <a:latin typeface="UTM Avo" pitchFamily="18" charset="0"/>
              </a:rPr>
              <a:t>uây</a:t>
            </a:r>
            <a:endParaRPr lang="en-US" sz="96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_1637773138.png"/>
          <p:cNvPicPr>
            <a:picLocks noChangeAspect="1"/>
          </p:cNvPicPr>
          <p:nvPr/>
        </p:nvPicPr>
        <p:blipFill rotWithShape="1">
          <a:blip r:embed="rId3"/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057400" y="304800"/>
            <a:ext cx="7751165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439576"/>
            <a:ext cx="12192000" cy="641717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61318" y="935653"/>
            <a:ext cx="3181013" cy="76342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UTM Avo" panose="02040603050506020204" pitchFamily="18" charset="0"/>
                <a:cs typeface="Times New Roman" pitchFamily="18" charset="0"/>
              </a:rPr>
              <a:t>1. Làm quen</a:t>
            </a:r>
            <a:endParaRPr lang="en-US" sz="3600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61318" y="5184319"/>
            <a:ext cx="3810000" cy="118291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latin typeface="UTM Avo" pitchFamily="18" charset="0"/>
                <a:cs typeface="Times New Roman" pitchFamily="18" charset="0"/>
              </a:rPr>
              <a:t>điện thoại</a:t>
            </a:r>
            <a:endParaRPr lang="en-US" sz="4800" b="1" dirty="0"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71800" y="5365498"/>
            <a:ext cx="121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oại</a:t>
            </a:r>
            <a:endParaRPr lang="en-US" sz="4800" b="1" dirty="0"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05168" y="1699081"/>
            <a:ext cx="3181013" cy="1200321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7200" b="1" dirty="0">
                <a:solidFill>
                  <a:schemeClr val="tx1"/>
                </a:solidFill>
                <a:latin typeface="UTM Avo" pitchFamily="18" charset="0"/>
                <a:cs typeface="Times New Roman" pitchFamily="18" charset="0"/>
              </a:rPr>
              <a:t>oai</a:t>
            </a:r>
            <a:endParaRPr lang="en-US" sz="7200" b="1" dirty="0">
              <a:solidFill>
                <a:schemeClr val="tx1"/>
              </a:solidFill>
              <a:latin typeface="UTM Avo" pitchFamily="18" charset="0"/>
              <a:cs typeface="Times New Roman" pitchFamily="18" charset="0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4491519" y="2980730"/>
            <a:ext cx="3193038" cy="2250830"/>
            <a:chOff x="3810000" y="1447800"/>
            <a:chExt cx="2209800" cy="1524000"/>
          </a:xfrm>
        </p:grpSpPr>
        <p:sp>
          <p:nvSpPr>
            <p:cNvPr id="16" name="Rectangle 15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prstClr val="black"/>
                  </a:solidFill>
                  <a:latin typeface="UTM Avo" pitchFamily="18" charset="0"/>
                  <a:cs typeface="Times New Roman" pitchFamily="18" charset="0"/>
                </a:rPr>
                <a:t>oai</a:t>
              </a:r>
              <a:endParaRPr lang="en-US" sz="6000" b="1" dirty="0">
                <a:solidFill>
                  <a:prstClr val="black"/>
                </a:solidFill>
                <a:latin typeface="UTM Avo" pitchFamily="18" charset="0"/>
                <a:cs typeface="Times New Roman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rgbClr val="008000"/>
                  </a:solidFill>
                  <a:latin typeface="UTM Avo" pitchFamily="18" charset="0"/>
                  <a:cs typeface="Times New Roman" pitchFamily="18" charset="0"/>
                </a:rPr>
                <a:t>oa</a:t>
              </a:r>
              <a:endParaRPr lang="en-US" sz="6000" b="1" dirty="0">
                <a:solidFill>
                  <a:srgbClr val="008000"/>
                </a:solidFill>
                <a:latin typeface="UTM Avo" pitchFamily="18" charset="0"/>
                <a:cs typeface="Times New Roman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chemeClr val="tx1"/>
                  </a:solidFill>
                  <a:latin typeface="UTM Avo" pitchFamily="18" charset="0"/>
                  <a:cs typeface="Times New Roman" pitchFamily="18" charset="0"/>
                </a:rPr>
                <a:t>i</a:t>
              </a:r>
              <a:endParaRPr lang="en-US" sz="6000" b="1" dirty="0">
                <a:solidFill>
                  <a:schemeClr val="tx1"/>
                </a:solidFill>
                <a:latin typeface="UTM Avo" pitchFamily="18" charset="0"/>
                <a:cs typeface="Times New Roman" pitchFamily="18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8305800" y="1143000"/>
            <a:ext cx="3142938" cy="9906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chemeClr val="tx1"/>
                </a:solidFill>
                <a:latin typeface="UTM Avo" pitchFamily="18" charset="0"/>
              </a:rPr>
              <a:t>th</a:t>
            </a:r>
            <a:r>
              <a:rPr lang="vi-VN" sz="6000" b="1" dirty="0">
                <a:solidFill>
                  <a:srgbClr val="FF0000"/>
                </a:solidFill>
                <a:latin typeface="UTM Avo" pitchFamily="18" charset="0"/>
              </a:rPr>
              <a:t>oại</a:t>
            </a:r>
            <a:endParaRPr lang="en-US" sz="6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60002" y="3048000"/>
            <a:ext cx="4231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vo" pitchFamily="18" charset="0"/>
              </a:rPr>
              <a:t>  </a:t>
            </a:r>
            <a:r>
              <a:rPr lang="vi-VN" sz="3200" b="1" dirty="0">
                <a:latin typeface="UTM Avo" pitchFamily="18" charset="0"/>
              </a:rPr>
              <a:t>th</a:t>
            </a:r>
            <a:r>
              <a:rPr lang="en-US" sz="3200" b="1" dirty="0">
                <a:latin typeface="UTM Avo" pitchFamily="18" charset="0"/>
              </a:rPr>
              <a:t>ờ </a:t>
            </a:r>
            <a:r>
              <a:rPr lang="vi-VN" sz="3200" b="1" dirty="0">
                <a:latin typeface="UTM Avo" pitchFamily="18" charset="0"/>
              </a:rPr>
              <a:t>–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vi-VN" sz="3200" b="1" dirty="0">
                <a:latin typeface="UTM Avo" pitchFamily="18" charset="0"/>
              </a:rPr>
              <a:t>oai</a:t>
            </a:r>
            <a:r>
              <a:rPr lang="en-US" sz="3200" b="1" dirty="0">
                <a:latin typeface="UTM Avo" pitchFamily="18" charset="0"/>
              </a:rPr>
              <a:t> – </a:t>
            </a:r>
            <a:r>
              <a:rPr lang="vi-VN" sz="3200" b="1" dirty="0">
                <a:latin typeface="UTM Avo" pitchFamily="18" charset="0"/>
              </a:rPr>
              <a:t>thoai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vi-VN" sz="3200" b="1" dirty="0">
                <a:latin typeface="UTM Avo" pitchFamily="18" charset="0"/>
              </a:rPr>
              <a:t>– nặng –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vi-VN" sz="3200" b="1" dirty="0">
                <a:latin typeface="UTM Avo" pitchFamily="18" charset="0"/>
              </a:rPr>
              <a:t>thoại</a:t>
            </a:r>
            <a:endParaRPr lang="en-US" sz="3200" b="1" dirty="0">
              <a:latin typeface="UTM Avo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753600" y="2133600"/>
            <a:ext cx="1713775" cy="838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UTM Avo" pitchFamily="18" charset="0"/>
              </a:rPr>
              <a:t>oại</a:t>
            </a:r>
            <a:endParaRPr lang="en-US" sz="6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305800" y="2133600"/>
            <a:ext cx="1434662" cy="838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chemeClr val="tx1"/>
                </a:solidFill>
                <a:latin typeface="UTM Avo" pitchFamily="18" charset="0"/>
              </a:rPr>
              <a:t>th</a:t>
            </a:r>
            <a:endParaRPr lang="en-US" sz="6000" b="1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458200" y="4419600"/>
            <a:ext cx="3276600" cy="81814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chemeClr val="tx1"/>
                </a:solidFill>
                <a:latin typeface="UTM Avo" pitchFamily="18" charset="0"/>
              </a:rPr>
              <a:t>th</a:t>
            </a:r>
            <a:r>
              <a:rPr lang="vi-VN" sz="6000" b="1" dirty="0">
                <a:solidFill>
                  <a:srgbClr val="FF0000"/>
                </a:solidFill>
                <a:latin typeface="UTM Avo" pitchFamily="18" charset="0"/>
              </a:rPr>
              <a:t>oại</a:t>
            </a:r>
            <a:endParaRPr lang="en-US" sz="6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24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CFEFF"/>
              </a:clrFrom>
              <a:clrTo>
                <a:srgbClr val="FCF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3674" y="1673681"/>
            <a:ext cx="3962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4" grpId="0" animBg="1"/>
      <p:bldP spid="19" grpId="0" animBg="1"/>
      <p:bldP spid="20" grpId="0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_1637773138.png"/>
          <p:cNvPicPr>
            <a:picLocks noChangeAspect="1"/>
          </p:cNvPicPr>
          <p:nvPr/>
        </p:nvPicPr>
        <p:blipFill rotWithShape="1">
          <a:blip r:embed="rId3"/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7800" y="457200"/>
            <a:ext cx="6705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0886" y="440824"/>
            <a:ext cx="12192000" cy="641717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6201" y="5085490"/>
            <a:ext cx="3810000" cy="118291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latin typeface="UTM Avo" pitchFamily="18" charset="0"/>
                <a:cs typeface="Times New Roman" pitchFamily="18" charset="0"/>
              </a:rPr>
              <a:t>ghế xoay</a:t>
            </a:r>
            <a:endParaRPr lang="en-US" sz="4800" b="1" dirty="0"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9800" y="5261448"/>
            <a:ext cx="13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oay</a:t>
            </a:r>
            <a:endParaRPr lang="en-US" sz="4800" b="1" dirty="0"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22470" y="1667283"/>
            <a:ext cx="3181013" cy="1200321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7200" b="1" dirty="0">
                <a:solidFill>
                  <a:schemeClr val="tx1"/>
                </a:solidFill>
                <a:latin typeface="UTM Avo" pitchFamily="18" charset="0"/>
                <a:cs typeface="Times New Roman" pitchFamily="18" charset="0"/>
              </a:rPr>
              <a:t>oay</a:t>
            </a:r>
            <a:endParaRPr lang="en-US" sz="7200" b="1" dirty="0">
              <a:solidFill>
                <a:schemeClr val="tx1"/>
              </a:solidFill>
              <a:latin typeface="UTM Avo" pitchFamily="18" charset="0"/>
              <a:cs typeface="Times New Roman" pitchFamily="18" charset="0"/>
            </a:endParaRPr>
          </a:p>
        </p:txBody>
      </p:sp>
      <p:grpSp>
        <p:nvGrpSpPr>
          <p:cNvPr id="8" name="Group 15"/>
          <p:cNvGrpSpPr/>
          <p:nvPr/>
        </p:nvGrpSpPr>
        <p:grpSpPr>
          <a:xfrm>
            <a:off x="4408821" y="2948932"/>
            <a:ext cx="3193038" cy="2250830"/>
            <a:chOff x="3810000" y="1447800"/>
            <a:chExt cx="2209800" cy="1524000"/>
          </a:xfrm>
        </p:grpSpPr>
        <p:sp>
          <p:nvSpPr>
            <p:cNvPr id="9" name="Rectangle 8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prstClr val="black"/>
                  </a:solidFill>
                  <a:latin typeface="UTM Avo" pitchFamily="18" charset="0"/>
                  <a:cs typeface="Times New Roman" pitchFamily="18" charset="0"/>
                </a:rPr>
                <a:t>oay</a:t>
              </a:r>
              <a:endParaRPr lang="en-US" sz="6000" b="1" dirty="0">
                <a:solidFill>
                  <a:prstClr val="black"/>
                </a:solidFill>
                <a:latin typeface="UTM Avo" pitchFamily="18" charset="0"/>
                <a:cs typeface="Times New Roman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rgbClr val="008000"/>
                  </a:solidFill>
                  <a:latin typeface="UTM Avo" pitchFamily="18" charset="0"/>
                  <a:cs typeface="Times New Roman" pitchFamily="18" charset="0"/>
                </a:rPr>
                <a:t>oa</a:t>
              </a:r>
              <a:endParaRPr lang="en-US" sz="6000" b="1" dirty="0">
                <a:solidFill>
                  <a:srgbClr val="008000"/>
                </a:solidFill>
                <a:latin typeface="UTM Avo" pitchFamily="18" charset="0"/>
                <a:cs typeface="Times New Roman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chemeClr val="tx1"/>
                  </a:solidFill>
                  <a:latin typeface="UTM Avo" pitchFamily="18" charset="0"/>
                  <a:cs typeface="Times New Roman" pitchFamily="18" charset="0"/>
                </a:rPr>
                <a:t>y</a:t>
              </a:r>
              <a:endParaRPr lang="en-US" sz="6000" b="1" dirty="0">
                <a:solidFill>
                  <a:schemeClr val="tx1"/>
                </a:solidFill>
                <a:latin typeface="UTM Avo" pitchFamily="18" charset="0"/>
                <a:cs typeface="Times New Roman" pitchFamily="18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8305800" y="1143000"/>
            <a:ext cx="3142938" cy="9906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chemeClr val="tx1"/>
                </a:solidFill>
                <a:latin typeface="UTM Avo" pitchFamily="18" charset="0"/>
              </a:rPr>
              <a:t>x</a:t>
            </a:r>
            <a:r>
              <a:rPr lang="vi-VN" sz="6000" b="1" dirty="0">
                <a:solidFill>
                  <a:srgbClr val="FF0000"/>
                </a:solidFill>
                <a:latin typeface="UTM Avo" pitchFamily="18" charset="0"/>
              </a:rPr>
              <a:t>oay</a:t>
            </a:r>
            <a:endParaRPr lang="en-US" sz="6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29600" y="3352800"/>
            <a:ext cx="373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UTM Avo" pitchFamily="18" charset="0"/>
              </a:rPr>
              <a:t>x</a:t>
            </a:r>
            <a:r>
              <a:rPr lang="en-US" sz="3200" b="1" dirty="0">
                <a:latin typeface="UTM Avo" pitchFamily="18" charset="0"/>
              </a:rPr>
              <a:t>ờ – </a:t>
            </a:r>
            <a:r>
              <a:rPr lang="vi-VN" sz="3200" b="1" dirty="0">
                <a:latin typeface="UTM Avo" pitchFamily="18" charset="0"/>
              </a:rPr>
              <a:t>oay</a:t>
            </a:r>
            <a:r>
              <a:rPr lang="en-US" sz="3200" b="1" dirty="0">
                <a:latin typeface="UTM Avo" pitchFamily="18" charset="0"/>
              </a:rPr>
              <a:t> – </a:t>
            </a:r>
            <a:r>
              <a:rPr lang="vi-VN" sz="3200" b="1" dirty="0">
                <a:latin typeface="UTM Avo" pitchFamily="18" charset="0"/>
              </a:rPr>
              <a:t>xoay</a:t>
            </a:r>
            <a:endParaRPr lang="en-US" sz="3200" b="1" dirty="0">
              <a:latin typeface="UTM Avo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601200" y="2133600"/>
            <a:ext cx="1866175" cy="838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UTM Avo" pitchFamily="18" charset="0"/>
              </a:rPr>
              <a:t>oay</a:t>
            </a:r>
            <a:endParaRPr lang="en-US" sz="6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305800" y="2133600"/>
            <a:ext cx="1219200" cy="838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chemeClr val="tx1"/>
                </a:solidFill>
                <a:latin typeface="UTM Avo" pitchFamily="18" charset="0"/>
              </a:rPr>
              <a:t>x</a:t>
            </a:r>
            <a:endParaRPr lang="en-US" sz="6000" b="1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305800" y="4419600"/>
            <a:ext cx="3276600" cy="81814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chemeClr val="tx1"/>
                </a:solidFill>
                <a:latin typeface="UTM Avo" pitchFamily="18" charset="0"/>
              </a:rPr>
              <a:t>x</a:t>
            </a:r>
            <a:r>
              <a:rPr lang="vi-VN" sz="6000" b="1" dirty="0">
                <a:solidFill>
                  <a:srgbClr val="FF0000"/>
                </a:solidFill>
                <a:latin typeface="UTM Avo" pitchFamily="18" charset="0"/>
              </a:rPr>
              <a:t>oay</a:t>
            </a:r>
            <a:endParaRPr lang="en-US" sz="6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990600"/>
            <a:ext cx="40386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12" grpId="0" animBg="1"/>
      <p:bldP spid="13" grpId="0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_1637773138.png"/>
          <p:cNvPicPr>
            <a:picLocks noChangeAspect="1"/>
          </p:cNvPicPr>
          <p:nvPr/>
        </p:nvPicPr>
        <p:blipFill rotWithShape="1">
          <a:blip r:embed="rId3"/>
          <a:srcRect b="7778"/>
          <a:stretch/>
        </p:blipFill>
        <p:spPr>
          <a:xfrm>
            <a:off x="0" y="0"/>
            <a:ext cx="12192000" cy="6477000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62200" y="495300"/>
            <a:ext cx="7848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440824"/>
            <a:ext cx="12192000" cy="641717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0" y="4800600"/>
            <a:ext cx="3962400" cy="118291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latin typeface="UTM Avo" pitchFamily="18" charset="0"/>
                <a:cs typeface="Times New Roman" pitchFamily="18" charset="0"/>
              </a:rPr>
              <a:t>khuấy bột</a:t>
            </a:r>
            <a:endParaRPr lang="en-US" sz="4800" b="1" dirty="0"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4953000"/>
            <a:ext cx="13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uấy</a:t>
            </a:r>
            <a:endParaRPr lang="en-US" sz="4800" b="1" dirty="0"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4869" y="1771479"/>
            <a:ext cx="3181013" cy="1200321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7200" b="1" dirty="0">
                <a:solidFill>
                  <a:schemeClr val="tx1"/>
                </a:solidFill>
                <a:latin typeface="UTM Avo" pitchFamily="18" charset="0"/>
                <a:cs typeface="Times New Roman" pitchFamily="18" charset="0"/>
              </a:rPr>
              <a:t>uây</a:t>
            </a:r>
            <a:endParaRPr lang="en-US" sz="7200" b="1" dirty="0">
              <a:solidFill>
                <a:schemeClr val="tx1"/>
              </a:solidFill>
              <a:latin typeface="UTM Avo" pitchFamily="18" charset="0"/>
              <a:cs typeface="Times New Roman" pitchFamily="18" charset="0"/>
            </a:endParaRPr>
          </a:p>
        </p:txBody>
      </p:sp>
      <p:grpSp>
        <p:nvGrpSpPr>
          <p:cNvPr id="2" name="Group 15"/>
          <p:cNvGrpSpPr/>
          <p:nvPr/>
        </p:nvGrpSpPr>
        <p:grpSpPr>
          <a:xfrm>
            <a:off x="4561220" y="3053128"/>
            <a:ext cx="3193038" cy="2250830"/>
            <a:chOff x="3810000" y="1447800"/>
            <a:chExt cx="2209800" cy="1524000"/>
          </a:xfrm>
        </p:grpSpPr>
        <p:sp>
          <p:nvSpPr>
            <p:cNvPr id="9" name="Rectangle 8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prstClr val="black"/>
                  </a:solidFill>
                  <a:latin typeface="UTM Avo" pitchFamily="18" charset="0"/>
                  <a:cs typeface="Times New Roman" pitchFamily="18" charset="0"/>
                </a:rPr>
                <a:t>uây</a:t>
              </a:r>
              <a:endParaRPr lang="en-US" sz="6000" b="1" dirty="0">
                <a:solidFill>
                  <a:prstClr val="black"/>
                </a:solidFill>
                <a:latin typeface="UTM Avo" pitchFamily="18" charset="0"/>
                <a:cs typeface="Times New Roman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rgbClr val="008000"/>
                  </a:solidFill>
                  <a:latin typeface="UTM Avo" pitchFamily="18" charset="0"/>
                  <a:cs typeface="Times New Roman" pitchFamily="18" charset="0"/>
                </a:rPr>
                <a:t>uâ</a:t>
              </a:r>
              <a:endParaRPr lang="en-US" sz="6000" b="1" dirty="0">
                <a:solidFill>
                  <a:srgbClr val="008000"/>
                </a:solidFill>
                <a:latin typeface="UTM Avo" pitchFamily="18" charset="0"/>
                <a:cs typeface="Times New Roman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chemeClr val="tx1"/>
                  </a:solidFill>
                  <a:latin typeface="UTM Avo" pitchFamily="18" charset="0"/>
                  <a:cs typeface="Times New Roman" pitchFamily="18" charset="0"/>
                </a:rPr>
                <a:t>y</a:t>
              </a:r>
              <a:endParaRPr lang="en-US" sz="6000" b="1" dirty="0">
                <a:solidFill>
                  <a:schemeClr val="tx1"/>
                </a:solidFill>
                <a:latin typeface="UTM Avo" pitchFamily="18" charset="0"/>
                <a:cs typeface="Times New Roman" pitchFamily="18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8305800" y="1143000"/>
            <a:ext cx="3142938" cy="9906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chemeClr val="tx1"/>
                </a:solidFill>
                <a:latin typeface="UTM Avo" pitchFamily="18" charset="0"/>
              </a:rPr>
              <a:t>kh</a:t>
            </a:r>
            <a:r>
              <a:rPr lang="vi-VN" sz="6000" b="1" dirty="0">
                <a:solidFill>
                  <a:srgbClr val="FF0000"/>
                </a:solidFill>
                <a:latin typeface="UTM Avo" pitchFamily="18" charset="0"/>
              </a:rPr>
              <a:t>uấy</a:t>
            </a:r>
            <a:endParaRPr lang="en-US" sz="6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48600" y="3352800"/>
            <a:ext cx="411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UTM Avo" pitchFamily="18" charset="0"/>
              </a:rPr>
              <a:t>kh</a:t>
            </a:r>
            <a:r>
              <a:rPr lang="en-US" sz="3200" b="1" dirty="0">
                <a:latin typeface="UTM Avo" pitchFamily="18" charset="0"/>
              </a:rPr>
              <a:t>ờ – </a:t>
            </a:r>
            <a:r>
              <a:rPr lang="vi-VN" sz="3200" b="1" dirty="0">
                <a:latin typeface="UTM Avo" pitchFamily="18" charset="0"/>
              </a:rPr>
              <a:t>uây</a:t>
            </a:r>
            <a:r>
              <a:rPr lang="en-US" sz="3200" b="1" dirty="0">
                <a:latin typeface="UTM Avo" pitchFamily="18" charset="0"/>
              </a:rPr>
              <a:t> – </a:t>
            </a:r>
            <a:r>
              <a:rPr lang="vi-VN" sz="3200" b="1" dirty="0">
                <a:latin typeface="UTM Avo" pitchFamily="18" charset="0"/>
              </a:rPr>
              <a:t>khuây – sắc</a:t>
            </a:r>
            <a:r>
              <a:rPr lang="en-US" sz="3200" b="1" dirty="0">
                <a:latin typeface="UTM Avo" pitchFamily="18" charset="0"/>
              </a:rPr>
              <a:t> –</a:t>
            </a:r>
            <a:r>
              <a:rPr lang="vi-VN" sz="3200" b="1" dirty="0">
                <a:latin typeface="UTM Avo" pitchFamily="18" charset="0"/>
              </a:rPr>
              <a:t> khuấy</a:t>
            </a:r>
            <a:endParaRPr lang="en-US" sz="3200" b="1" dirty="0">
              <a:latin typeface="UTM Avo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601200" y="2133600"/>
            <a:ext cx="1866175" cy="838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UTM Avo" pitchFamily="18" charset="0"/>
              </a:rPr>
              <a:t>uấy</a:t>
            </a:r>
            <a:endParaRPr lang="en-US" sz="6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305800" y="2133600"/>
            <a:ext cx="1219200" cy="838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chemeClr val="tx1"/>
                </a:solidFill>
                <a:latin typeface="UTM Avo" pitchFamily="18" charset="0"/>
              </a:rPr>
              <a:t>kh</a:t>
            </a:r>
            <a:endParaRPr lang="en-US" sz="6000" b="1" dirty="0">
              <a:solidFill>
                <a:schemeClr val="tx1"/>
              </a:solidFill>
              <a:latin typeface="UTM Avo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153400" y="4724400"/>
            <a:ext cx="3276600" cy="81814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chemeClr val="tx1"/>
                </a:solidFill>
                <a:latin typeface="UTM Avo" pitchFamily="18" charset="0"/>
              </a:rPr>
              <a:t>kh</a:t>
            </a:r>
            <a:r>
              <a:rPr lang="vi-VN" sz="6000" b="1" dirty="0">
                <a:solidFill>
                  <a:srgbClr val="FF0000"/>
                </a:solidFill>
                <a:latin typeface="UTM Avo" pitchFamily="18" charset="0"/>
              </a:rPr>
              <a:t>uấy</a:t>
            </a:r>
            <a:endParaRPr lang="en-US" sz="6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17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762000"/>
            <a:ext cx="40386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12" grpId="0" animBg="1"/>
      <p:bldP spid="13" grpId="0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4389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4518276" y="403584"/>
            <a:ext cx="3493827" cy="1228299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UTM Avo" pitchFamily="18" charset="0"/>
              </a:rPr>
              <a:t>So sánh </a:t>
            </a:r>
            <a:endParaRPr lang="en-US" sz="4000" b="1" dirty="0">
              <a:solidFill>
                <a:srgbClr val="C00000"/>
              </a:solidFill>
              <a:latin typeface="UTM Avo" pitchFamily="18" charset="0"/>
            </a:endParaRPr>
          </a:p>
        </p:txBody>
      </p:sp>
      <p:pic>
        <p:nvPicPr>
          <p:cNvPr id="8" name="Picture 7" descr="boy-5888240_960_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629400" y="1219200"/>
            <a:ext cx="4579963" cy="5056496"/>
          </a:xfrm>
          <a:prstGeom prst="rect">
            <a:avLst/>
          </a:prstGeom>
        </p:spPr>
      </p:pic>
      <p:pic>
        <p:nvPicPr>
          <p:cNvPr id="9" name="Picture 8" descr="boy-5888240_960_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295400"/>
            <a:ext cx="4380932" cy="50564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33600" y="2286000"/>
            <a:ext cx="24293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latin typeface="UTM Avo" pitchFamily="18" charset="0"/>
              </a:rPr>
              <a:t>oai</a:t>
            </a:r>
            <a:endParaRPr lang="en-US" sz="6600" b="1" dirty="0">
              <a:latin typeface="UTM Avo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90800" y="2286000"/>
            <a:ext cx="1405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FF0000"/>
                </a:solidFill>
                <a:latin typeface="UTM Avo" pitchFamily="18" charset="0"/>
              </a:rPr>
              <a:t>oa</a:t>
            </a:r>
            <a:endParaRPr lang="en-US" sz="66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39000" y="2362200"/>
            <a:ext cx="24293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latin typeface="UTM Avo" pitchFamily="18" charset="0"/>
              </a:rPr>
              <a:t>oay</a:t>
            </a:r>
            <a:endParaRPr lang="en-US" sz="6600" b="1" dirty="0">
              <a:latin typeface="UTM Avo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43800" y="2362200"/>
            <a:ext cx="1405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FF0000"/>
                </a:solidFill>
                <a:latin typeface="UTM Avo" pitchFamily="18" charset="0"/>
              </a:rPr>
              <a:t>oa</a:t>
            </a:r>
            <a:endParaRPr lang="en-US" sz="66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17" name="Picture 16" descr="6-mau_slide_powerpoint_dep_ctu.vn_(87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0" y="2209800"/>
            <a:ext cx="1066800" cy="990600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2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438900"/>
          </a:xfrm>
          <a:prstGeom prst="rect">
            <a:avLst/>
          </a:prstGeom>
        </p:spPr>
      </p:pic>
      <p:pic>
        <p:nvPicPr>
          <p:cNvPr id="15" name="Picture 14" descr="f200159ac2dd1af7da2ef8bf9bd7b94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1600200"/>
            <a:ext cx="4227576" cy="4495800"/>
          </a:xfrm>
          <a:prstGeom prst="rect">
            <a:avLst/>
          </a:prstGeom>
        </p:spPr>
      </p:pic>
      <p:pic>
        <p:nvPicPr>
          <p:cNvPr id="16" name="Picture 15" descr="f200159ac2dd1af7da2ef8bf9bd7b94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66800" y="1524000"/>
            <a:ext cx="4343400" cy="44196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467600" y="1981200"/>
            <a:ext cx="24293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latin typeface="UTM Avo" pitchFamily="18" charset="0"/>
              </a:rPr>
              <a:t>uây</a:t>
            </a:r>
            <a:endParaRPr lang="en-US" sz="6600" b="1" dirty="0">
              <a:latin typeface="UTM Avo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19400" y="1828800"/>
            <a:ext cx="24293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latin typeface="UTM Avo" pitchFamily="18" charset="0"/>
              </a:rPr>
              <a:t>oay</a:t>
            </a:r>
            <a:endParaRPr lang="en-US" sz="6600" b="1" dirty="0">
              <a:latin typeface="UTM Avo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67200" y="1828800"/>
            <a:ext cx="99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FF0000"/>
                </a:solidFill>
                <a:latin typeface="UTM Avo" pitchFamily="18" charset="0"/>
              </a:rPr>
              <a:t>y</a:t>
            </a:r>
            <a:endParaRPr lang="en-US" sz="66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15400" y="1981200"/>
            <a:ext cx="99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FF0000"/>
                </a:solidFill>
                <a:latin typeface="UTM Avo" pitchFamily="18" charset="0"/>
              </a:rPr>
              <a:t>y</a:t>
            </a:r>
            <a:endParaRPr lang="en-US" sz="66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22" name="Picture 21" descr="6-mau_slide_powerpoint_dep_ctu.vn_(87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685800"/>
            <a:ext cx="1066800" cy="9906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455338"/>
            <a:ext cx="12192000" cy="6417176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57" y="1596442"/>
            <a:ext cx="5715000" cy="49506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Rounded Rectangular Callout 5"/>
          <p:cNvSpPr/>
          <p:nvPr/>
        </p:nvSpPr>
        <p:spPr>
          <a:xfrm>
            <a:off x="3352800" y="467454"/>
            <a:ext cx="6234546" cy="803563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UTM Avo" panose="02040603050506020204" pitchFamily="18" charset="0"/>
                <a:cs typeface="Times New Roman" pitchFamily="18" charset="0"/>
              </a:rPr>
              <a:t>CÀI BẢNG CÀI</a:t>
            </a:r>
            <a:endParaRPr lang="en-US" sz="4800" b="1" dirty="0">
              <a:solidFill>
                <a:srgbClr val="C0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7400" y="1828800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oai</a:t>
            </a:r>
            <a:endParaRPr lang="en-US" sz="4800" b="1" dirty="0"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63000" y="19050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UTM Avo" pitchFamily="18" charset="0"/>
                <a:cs typeface="Times New Roman" pitchFamily="18" charset="0"/>
              </a:rPr>
              <a:t>điện th</a:t>
            </a:r>
            <a:r>
              <a:rPr lang="vi-VN" sz="4000" b="1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oại</a:t>
            </a:r>
            <a:endParaRPr lang="en-US" sz="4000" b="1" dirty="0"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0" y="3124200"/>
            <a:ext cx="1978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oay</a:t>
            </a:r>
            <a:endParaRPr lang="en-US" sz="4800" b="1" dirty="0"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39200" y="32004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UTM Avo" pitchFamily="18" charset="0"/>
                <a:cs typeface="Times New Roman" pitchFamily="18" charset="0"/>
              </a:rPr>
              <a:t>ghế x</a:t>
            </a:r>
            <a:r>
              <a:rPr lang="vi-VN" sz="4000" b="1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oay</a:t>
            </a:r>
            <a:endParaRPr lang="en-US" sz="4000" b="1" dirty="0"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72200" y="4419600"/>
            <a:ext cx="1978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uây</a:t>
            </a:r>
            <a:endParaRPr lang="en-US" sz="4800" b="1" dirty="0"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39200" y="44958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UTM Avo" pitchFamily="18" charset="0"/>
                <a:cs typeface="Times New Roman" pitchFamily="18" charset="0"/>
              </a:rPr>
              <a:t>kh</a:t>
            </a:r>
            <a:r>
              <a:rPr lang="vi-VN" sz="4000" b="1" dirty="0">
                <a:solidFill>
                  <a:srgbClr val="FF0000"/>
                </a:solidFill>
                <a:latin typeface="UTM Avo" pitchFamily="18" charset="0"/>
                <a:cs typeface="Times New Roman" pitchFamily="18" charset="0"/>
              </a:rPr>
              <a:t>uấy</a:t>
            </a:r>
            <a:r>
              <a:rPr lang="vi-VN" sz="4000" b="1" dirty="0">
                <a:latin typeface="UTM Avo" pitchFamily="18" charset="0"/>
                <a:cs typeface="Times New Roman" pitchFamily="18" charset="0"/>
              </a:rPr>
              <a:t> bột</a:t>
            </a:r>
            <a:endParaRPr lang="en-US" sz="4000" b="1" dirty="0">
              <a:solidFill>
                <a:srgbClr val="FF0000"/>
              </a:solidFill>
              <a:latin typeface="UTM Avo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12" grpId="0"/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-304800"/>
            <a:ext cx="9420348" cy="7008428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xmlns="" id="{7DF390D5-FD81-4C0B-95D5-90A528D13082}"/>
              </a:ext>
            </a:extLst>
          </p:cNvPr>
          <p:cNvSpPr/>
          <p:nvPr/>
        </p:nvSpPr>
        <p:spPr>
          <a:xfrm>
            <a:off x="5181600" y="297180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6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KHỞ</a:t>
            </a:r>
            <a:r>
              <a:rPr lang="en-US" sz="6600" b="1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I ĐỘNG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3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822" y="471340"/>
            <a:ext cx="8872990" cy="4387133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xmlns="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0" y="3429000"/>
            <a:ext cx="12181132" cy="3197635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xmlns="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3122" y="3784312"/>
            <a:ext cx="3289953" cy="2733702"/>
          </a:xfrm>
          <a:prstGeom prst="rect">
            <a:avLst/>
          </a:prstGeom>
        </p:spPr>
      </p:pic>
      <p:pic>
        <p:nvPicPr>
          <p:cNvPr id="9" name="图片 3" descr="fc85f2a324e3c42c2067966f589847df">
            <a:extLst>
              <a:ext uri="{FF2B5EF4-FFF2-40B4-BE49-F238E27FC236}">
                <a16:creationId xmlns:a16="http://schemas.microsoft.com/office/drawing/2014/main" xmlns="" id="{F33F0A87-210B-4834-8C16-DC195B6065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88115" y="4986498"/>
            <a:ext cx="3406140" cy="15121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FA130C2-4675-4822-86A2-5910DCF635BF}"/>
              </a:ext>
            </a:extLst>
          </p:cNvPr>
          <p:cNvSpPr txBox="1"/>
          <p:nvPr/>
        </p:nvSpPr>
        <p:spPr>
          <a:xfrm>
            <a:off x="4250951" y="1524000"/>
            <a:ext cx="7091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120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THƯ GIÃN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981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438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304800"/>
            <a:ext cx="1097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UTM Avo" pitchFamily="18" charset="0"/>
              </a:rPr>
              <a:t>2.Tiếng nào có vần </a:t>
            </a:r>
            <a:r>
              <a:rPr lang="vi-VN" sz="2400" b="1" dirty="0">
                <a:solidFill>
                  <a:srgbClr val="FF0000"/>
                </a:solidFill>
                <a:latin typeface="UTM Avo" pitchFamily="18" charset="0"/>
              </a:rPr>
              <a:t>oai</a:t>
            </a:r>
            <a:r>
              <a:rPr lang="vi-VN" sz="2400" b="1" dirty="0">
                <a:latin typeface="UTM Avo" pitchFamily="18" charset="0"/>
              </a:rPr>
              <a:t>? Tiếng nào có vần </a:t>
            </a:r>
            <a:r>
              <a:rPr lang="vi-VN" sz="2400" b="1" dirty="0">
                <a:solidFill>
                  <a:srgbClr val="FF0000"/>
                </a:solidFill>
                <a:latin typeface="UTM Avo" pitchFamily="18" charset="0"/>
              </a:rPr>
              <a:t>oay</a:t>
            </a:r>
            <a:r>
              <a:rPr lang="vi-VN" sz="2400" b="1" dirty="0">
                <a:latin typeface="UTM Avo" pitchFamily="18" charset="0"/>
              </a:rPr>
              <a:t>? Tiếng nào có v</a:t>
            </a:r>
            <a:r>
              <a:rPr lang="en-US" sz="2400" b="1" dirty="0">
                <a:latin typeface="UTM Avo" pitchFamily="18" charset="0"/>
              </a:rPr>
              <a:t>ầ</a:t>
            </a:r>
            <a:r>
              <a:rPr lang="vi-VN" sz="2400" b="1" dirty="0">
                <a:latin typeface="UTM Avo" pitchFamily="18" charset="0"/>
              </a:rPr>
              <a:t>n </a:t>
            </a:r>
            <a:r>
              <a:rPr lang="vi-VN" sz="2400" b="1" dirty="0">
                <a:solidFill>
                  <a:srgbClr val="FF0000"/>
                </a:solidFill>
                <a:latin typeface="UTM Avo" pitchFamily="18" charset="0"/>
              </a:rPr>
              <a:t>uây</a:t>
            </a:r>
            <a:r>
              <a:rPr lang="vi-VN" sz="2400" b="1" dirty="0">
                <a:latin typeface="UTM Avo" pitchFamily="18" charset="0"/>
              </a:rPr>
              <a:t>?</a:t>
            </a:r>
            <a:endParaRPr lang="en-US" sz="2400" b="1" dirty="0">
              <a:latin typeface="UTM Avo" pitchFamily="18" charset="0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1" y="1066800"/>
            <a:ext cx="2971800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14400" y="2895600"/>
            <a:ext cx="2802914" cy="64611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/>
            <a:r>
              <a:rPr lang="en-US" sz="3600">
                <a:latin typeface="UTM Avo" panose="02040603050506020204" pitchFamily="18" charset="0"/>
              </a:rPr>
              <a:t>quả xoài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38200" y="5715000"/>
            <a:ext cx="3048000" cy="64611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/>
            <a:r>
              <a:rPr lang="en-US" sz="3600">
                <a:solidFill>
                  <a:schemeClr val="tx1"/>
                </a:solidFill>
                <a:latin typeface="UTM Avo" panose="02040603050506020204" pitchFamily="18" charset="0"/>
              </a:rPr>
              <a:t>ngoe nguẩy</a:t>
            </a:r>
            <a:endParaRPr lang="en-US" sz="3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4400" y="3581400"/>
            <a:ext cx="2971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5410200" y="990600"/>
            <a:ext cx="1905000" cy="1371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UTM Avo" pitchFamily="18" charset="0"/>
              </a:rPr>
              <a:t>oai</a:t>
            </a:r>
            <a:endParaRPr lang="en-US" sz="4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410200" y="2819400"/>
            <a:ext cx="1905000" cy="1371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UTM Avo" pitchFamily="18" charset="0"/>
              </a:rPr>
              <a:t>oay</a:t>
            </a:r>
            <a:endParaRPr lang="en-US" sz="4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410200" y="4876800"/>
            <a:ext cx="1905000" cy="13716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UTM Avo" pitchFamily="18" charset="0"/>
              </a:rPr>
              <a:t>uây</a:t>
            </a:r>
            <a:endParaRPr lang="en-US" sz="4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9277350" y="3027363"/>
            <a:ext cx="444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832850" y="3027363"/>
            <a:ext cx="3117850" cy="6477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/>
            <a:r>
              <a:rPr lang="en-US" sz="3600">
                <a:solidFill>
                  <a:schemeClr val="tx1"/>
                </a:solidFill>
                <a:latin typeface="UTM Avo" panose="02040603050506020204" pitchFamily="18" charset="0"/>
              </a:rPr>
              <a:t>ngoái lại</a:t>
            </a:r>
            <a:endParaRPr lang="en-US" sz="3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15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832850" y="862013"/>
            <a:ext cx="3117850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8839200" y="5715000"/>
            <a:ext cx="3152775" cy="64611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/>
            <a:r>
              <a:rPr lang="en-US" sz="3600">
                <a:latin typeface="UTM Avo" panose="02040603050506020204" pitchFamily="18" charset="0"/>
              </a:rPr>
              <a:t>lốc xoáy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7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763000" y="3733800"/>
            <a:ext cx="315277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Arrow Connector 18"/>
          <p:cNvCxnSpPr/>
          <p:nvPr/>
        </p:nvCxnSpPr>
        <p:spPr>
          <a:xfrm flipV="1">
            <a:off x="3733800" y="2057400"/>
            <a:ext cx="1828800" cy="60960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0800000">
            <a:off x="7239000" y="1828800"/>
            <a:ext cx="1676400" cy="76200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8" idx="3"/>
          </p:cNvCxnSpPr>
          <p:nvPr/>
        </p:nvCxnSpPr>
        <p:spPr>
          <a:xfrm flipV="1">
            <a:off x="3886200" y="5638800"/>
            <a:ext cx="1447800" cy="399257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6200000" flipV="1">
            <a:off x="6858000" y="4191000"/>
            <a:ext cx="2438400" cy="152400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10" grpId="0" animBg="1"/>
      <p:bldP spid="11" grpId="0" animBg="1"/>
      <p:bldP spid="12" grpId="0" animBg="1"/>
      <p:bldP spid="14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451757"/>
            <a:ext cx="12192000" cy="6438900"/>
          </a:xfrm>
          <a:prstGeom prst="rect">
            <a:avLst/>
          </a:prstGeom>
        </p:spPr>
      </p:pic>
      <p:pic>
        <p:nvPicPr>
          <p:cNvPr id="6" name="Picture 5" descr="image (26).png"/>
          <p:cNvPicPr>
            <a:picLocks noChangeAspect="1"/>
          </p:cNvPicPr>
          <p:nvPr/>
        </p:nvPicPr>
        <p:blipFill>
          <a:blip r:embed="rId4"/>
          <a:srcRect t="50000" b="22222"/>
          <a:stretch>
            <a:fillRect/>
          </a:stretch>
        </p:blipFill>
        <p:spPr>
          <a:xfrm>
            <a:off x="1066800" y="762000"/>
            <a:ext cx="10896600" cy="5715000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400050"/>
            <a:ext cx="12192000" cy="6438900"/>
          </a:xfrm>
          <a:prstGeom prst="rect">
            <a:avLst/>
          </a:prstGeom>
        </p:spPr>
      </p:pic>
      <p:pic>
        <p:nvPicPr>
          <p:cNvPr id="3" name="Picture 2" descr="image (26).png"/>
          <p:cNvPicPr>
            <a:picLocks noChangeAspect="1"/>
          </p:cNvPicPr>
          <p:nvPr/>
        </p:nvPicPr>
        <p:blipFill>
          <a:blip r:embed="rId4"/>
          <a:srcRect b="50000"/>
          <a:stretch>
            <a:fillRect/>
          </a:stretch>
        </p:blipFill>
        <p:spPr>
          <a:xfrm>
            <a:off x="1219200" y="685800"/>
            <a:ext cx="10287000" cy="4286250"/>
          </a:xfrm>
          <a:prstGeom prst="rect">
            <a:avLst/>
          </a:prstGeom>
        </p:spPr>
      </p:pic>
      <p:pic>
        <p:nvPicPr>
          <p:cNvPr id="5" name="Picture 4" descr="image (26).png"/>
          <p:cNvPicPr>
            <a:picLocks noChangeAspect="1"/>
          </p:cNvPicPr>
          <p:nvPr/>
        </p:nvPicPr>
        <p:blipFill>
          <a:blip r:embed="rId4"/>
          <a:srcRect t="50000" b="22222"/>
          <a:stretch>
            <a:fillRect/>
          </a:stretch>
        </p:blipFill>
        <p:spPr>
          <a:xfrm>
            <a:off x="1104900" y="4972050"/>
            <a:ext cx="10515600" cy="1752600"/>
          </a:xfrm>
          <a:prstGeom prst="rect">
            <a:avLst/>
          </a:prstGeom>
        </p:spPr>
      </p:pic>
      <p:pic>
        <p:nvPicPr>
          <p:cNvPr id="6" name="Picture 5" descr="39495461-little-boy-reading-a-blue-book-a-little-cute-boy-reading-a-blue-book-w_09072021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10200" y="381000"/>
            <a:ext cx="1295400" cy="758091"/>
          </a:xfrm>
          <a:prstGeom prst="rect">
            <a:avLst/>
          </a:prstGeom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419100"/>
            <a:ext cx="12192000" cy="6438900"/>
          </a:xfrm>
          <a:prstGeom prst="rect">
            <a:avLst/>
          </a:prstGeom>
        </p:spPr>
      </p:pic>
      <p:pic>
        <p:nvPicPr>
          <p:cNvPr id="3" name="Picture 2" descr="image (26).png"/>
          <p:cNvPicPr>
            <a:picLocks noChangeAspect="1"/>
          </p:cNvPicPr>
          <p:nvPr/>
        </p:nvPicPr>
        <p:blipFill>
          <a:blip r:embed="rId4"/>
          <a:srcRect b="50000"/>
          <a:stretch>
            <a:fillRect/>
          </a:stretch>
        </p:blipFill>
        <p:spPr>
          <a:xfrm>
            <a:off x="723900" y="671548"/>
            <a:ext cx="11049000" cy="4451457"/>
          </a:xfrm>
          <a:prstGeom prst="rect">
            <a:avLst/>
          </a:prstGeom>
        </p:spPr>
      </p:pic>
      <p:pic>
        <p:nvPicPr>
          <p:cNvPr id="7" name="Picture 6" descr="image (26).png"/>
          <p:cNvPicPr>
            <a:picLocks noChangeAspect="1"/>
          </p:cNvPicPr>
          <p:nvPr/>
        </p:nvPicPr>
        <p:blipFill>
          <a:blip r:embed="rId4"/>
          <a:srcRect t="50000" b="22222"/>
          <a:stretch>
            <a:fillRect/>
          </a:stretch>
        </p:blipFill>
        <p:spPr>
          <a:xfrm>
            <a:off x="2495357" y="5256212"/>
            <a:ext cx="7506086" cy="1468582"/>
          </a:xfrm>
          <a:prstGeom prst="rect">
            <a:avLst/>
          </a:prstGeom>
        </p:spPr>
      </p:pic>
      <p:sp>
        <p:nvSpPr>
          <p:cNvPr id="8" name="Flowchart: Connector 7"/>
          <p:cNvSpPr/>
          <p:nvPr/>
        </p:nvSpPr>
        <p:spPr>
          <a:xfrm>
            <a:off x="1981201" y="1676400"/>
            <a:ext cx="228600" cy="228600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1</a:t>
            </a:r>
            <a:endParaRPr lang="en-US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2295526" y="1962007"/>
            <a:ext cx="34290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lowchart: Connector 13"/>
          <p:cNvSpPr/>
          <p:nvPr/>
        </p:nvSpPr>
        <p:spPr>
          <a:xfrm>
            <a:off x="5724525" y="1524794"/>
            <a:ext cx="228601" cy="228600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5953126" y="1962007"/>
            <a:ext cx="44958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1905000" y="2284412"/>
            <a:ext cx="22860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</p:cNvCxnSpPr>
          <p:nvPr/>
        </p:nvCxnSpPr>
        <p:spPr>
          <a:xfrm>
            <a:off x="4419600" y="2284412"/>
            <a:ext cx="49530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cxnSpLocks/>
          </p:cNvCxnSpPr>
          <p:nvPr/>
        </p:nvCxnSpPr>
        <p:spPr>
          <a:xfrm>
            <a:off x="2238375" y="2686194"/>
            <a:ext cx="35814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cxnSpLocks/>
          </p:cNvCxnSpPr>
          <p:nvPr/>
        </p:nvCxnSpPr>
        <p:spPr>
          <a:xfrm>
            <a:off x="6200775" y="2686194"/>
            <a:ext cx="43434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cxnSpLocks/>
          </p:cNvCxnSpPr>
          <p:nvPr/>
        </p:nvCxnSpPr>
        <p:spPr>
          <a:xfrm>
            <a:off x="1905000" y="3048000"/>
            <a:ext cx="16764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/>
          </p:cNvCxnSpPr>
          <p:nvPr/>
        </p:nvCxnSpPr>
        <p:spPr>
          <a:xfrm>
            <a:off x="2362200" y="3352800"/>
            <a:ext cx="69342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1752600" y="3732212"/>
            <a:ext cx="18288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cxnSpLocks/>
          </p:cNvCxnSpPr>
          <p:nvPr/>
        </p:nvCxnSpPr>
        <p:spPr>
          <a:xfrm>
            <a:off x="3886200" y="3732212"/>
            <a:ext cx="65532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cxnSpLocks/>
          </p:cNvCxnSpPr>
          <p:nvPr/>
        </p:nvCxnSpPr>
        <p:spPr>
          <a:xfrm>
            <a:off x="1828800" y="4113212"/>
            <a:ext cx="46482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cxnSpLocks/>
          </p:cNvCxnSpPr>
          <p:nvPr/>
        </p:nvCxnSpPr>
        <p:spPr>
          <a:xfrm>
            <a:off x="6705600" y="4113212"/>
            <a:ext cx="8382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cxnSpLocks/>
          </p:cNvCxnSpPr>
          <p:nvPr/>
        </p:nvCxnSpPr>
        <p:spPr>
          <a:xfrm>
            <a:off x="2362200" y="4418012"/>
            <a:ext cx="54864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8153400" y="4418012"/>
            <a:ext cx="22860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cxnSpLocks/>
          </p:cNvCxnSpPr>
          <p:nvPr/>
        </p:nvCxnSpPr>
        <p:spPr>
          <a:xfrm>
            <a:off x="1905000" y="4799012"/>
            <a:ext cx="15240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lowchart: Connector 45"/>
          <p:cNvSpPr/>
          <p:nvPr/>
        </p:nvSpPr>
        <p:spPr>
          <a:xfrm>
            <a:off x="4152900" y="1962007"/>
            <a:ext cx="228600" cy="1731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3</a:t>
            </a:r>
            <a:endParaRPr lang="en-US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47" name="Flowchart: Connector 46"/>
          <p:cNvSpPr/>
          <p:nvPr/>
        </p:nvSpPr>
        <p:spPr>
          <a:xfrm>
            <a:off x="1905001" y="2438400"/>
            <a:ext cx="228599" cy="228600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4</a:t>
            </a:r>
            <a:endParaRPr lang="en-US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48" name="Flowchart: Connector 47"/>
          <p:cNvSpPr/>
          <p:nvPr/>
        </p:nvSpPr>
        <p:spPr>
          <a:xfrm>
            <a:off x="5943601" y="2362200"/>
            <a:ext cx="228600" cy="228600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5</a:t>
            </a:r>
            <a:endParaRPr lang="en-US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50" name="Flowchart: Connector 49"/>
          <p:cNvSpPr/>
          <p:nvPr/>
        </p:nvSpPr>
        <p:spPr>
          <a:xfrm>
            <a:off x="2057400" y="3048000"/>
            <a:ext cx="228599" cy="228600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6</a:t>
            </a:r>
            <a:endParaRPr lang="en-US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51" name="Flowchart: Connector 50"/>
          <p:cNvSpPr/>
          <p:nvPr/>
        </p:nvSpPr>
        <p:spPr>
          <a:xfrm>
            <a:off x="9296400" y="2971800"/>
            <a:ext cx="228599" cy="228600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7</a:t>
            </a:r>
            <a:endParaRPr lang="en-US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52" name="Flowchart: Connector 51"/>
          <p:cNvSpPr/>
          <p:nvPr/>
        </p:nvSpPr>
        <p:spPr>
          <a:xfrm>
            <a:off x="3657600" y="3352800"/>
            <a:ext cx="228599" cy="228600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8</a:t>
            </a:r>
            <a:endParaRPr lang="en-US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53" name="Flowchart: Connector 52"/>
          <p:cNvSpPr/>
          <p:nvPr/>
        </p:nvSpPr>
        <p:spPr>
          <a:xfrm>
            <a:off x="6477000" y="3657600"/>
            <a:ext cx="228599" cy="228600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9</a:t>
            </a:r>
            <a:endParaRPr lang="en-US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54" name="Flowchart: Connector 53"/>
          <p:cNvSpPr/>
          <p:nvPr/>
        </p:nvSpPr>
        <p:spPr>
          <a:xfrm>
            <a:off x="1828800" y="4038600"/>
            <a:ext cx="533400" cy="228600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10</a:t>
            </a:r>
            <a:endParaRPr lang="en-US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55" name="Flowchart: Connector 54"/>
          <p:cNvSpPr/>
          <p:nvPr/>
        </p:nvSpPr>
        <p:spPr>
          <a:xfrm>
            <a:off x="7772400" y="3810000"/>
            <a:ext cx="533400" cy="304800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11</a:t>
            </a:r>
            <a:endParaRPr lang="en-US" b="1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cxnSp>
        <p:nvCxnSpPr>
          <p:cNvPr id="56" name="Straight Connector 55"/>
          <p:cNvCxnSpPr>
            <a:cxnSpLocks/>
          </p:cNvCxnSpPr>
          <p:nvPr/>
        </p:nvCxnSpPr>
        <p:spPr>
          <a:xfrm>
            <a:off x="9601200" y="3352800"/>
            <a:ext cx="99060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46" grpId="0" animBg="1"/>
      <p:bldP spid="47" grpId="0" animBg="1"/>
      <p:bldP spid="48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400050"/>
            <a:ext cx="12192000" cy="6438900"/>
          </a:xfrm>
          <a:prstGeom prst="rect">
            <a:avLst/>
          </a:prstGeom>
        </p:spPr>
      </p:pic>
      <p:pic>
        <p:nvPicPr>
          <p:cNvPr id="3" name="Picture 2" descr="image (26).png"/>
          <p:cNvPicPr>
            <a:picLocks noChangeAspect="1"/>
          </p:cNvPicPr>
          <p:nvPr/>
        </p:nvPicPr>
        <p:blipFill>
          <a:blip r:embed="rId4"/>
          <a:srcRect b="50000"/>
          <a:stretch>
            <a:fillRect/>
          </a:stretch>
        </p:blipFill>
        <p:spPr>
          <a:xfrm>
            <a:off x="609600" y="685799"/>
            <a:ext cx="11582400" cy="4306957"/>
          </a:xfrm>
          <a:prstGeom prst="rect">
            <a:avLst/>
          </a:prstGeom>
        </p:spPr>
      </p:pic>
      <p:pic>
        <p:nvPicPr>
          <p:cNvPr id="5" name="Picture 4" descr="image (26).png"/>
          <p:cNvPicPr>
            <a:picLocks noChangeAspect="1"/>
          </p:cNvPicPr>
          <p:nvPr/>
        </p:nvPicPr>
        <p:blipFill>
          <a:blip r:embed="rId4"/>
          <a:srcRect t="50000" b="22222"/>
          <a:stretch>
            <a:fillRect/>
          </a:stretch>
        </p:blipFill>
        <p:spPr>
          <a:xfrm>
            <a:off x="762000" y="4991928"/>
            <a:ext cx="10668000" cy="1905000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547e02bb98ded6b15c3e663bbbec8d2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77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96000" y="0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UTM Avo" pitchFamily="18" charset="0"/>
              </a:rPr>
              <a:t>Luyện đọc từ ngữ </a:t>
            </a:r>
            <a:endParaRPr lang="en-US" sz="40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8400" y="38100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UTM Avo" pitchFamily="18" charset="0"/>
              </a:rPr>
              <a:t>Thám tử</a:t>
            </a:r>
            <a:endParaRPr lang="en-US" sz="2800" b="1" dirty="0">
              <a:solidFill>
                <a:srgbClr val="0070C0"/>
              </a:solidFill>
              <a:latin typeface="UTM Avo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67000" y="3200400"/>
            <a:ext cx="167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UTM Avo" pitchFamily="18" charset="0"/>
              </a:rPr>
              <a:t>Tuyển</a:t>
            </a:r>
            <a:endParaRPr lang="en-US" sz="2800" b="1" dirty="0">
              <a:solidFill>
                <a:srgbClr val="0070C0"/>
              </a:solidFill>
              <a:latin typeface="UTM Av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82000" y="38100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UTM Avo" pitchFamily="18" charset="0"/>
              </a:rPr>
              <a:t>Nguây nguẩy</a:t>
            </a:r>
            <a:endParaRPr lang="en-US" sz="2800" b="1" dirty="0">
              <a:solidFill>
                <a:srgbClr val="0070C0"/>
              </a:solidFill>
              <a:latin typeface="UTM Avo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34400" y="45720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UTM Avo" pitchFamily="18" charset="0"/>
              </a:rPr>
              <a:t>Loay hoay</a:t>
            </a:r>
            <a:endParaRPr lang="en-US" sz="2800" b="1" dirty="0">
              <a:solidFill>
                <a:srgbClr val="0070C0"/>
              </a:solidFill>
              <a:latin typeface="UTM Avo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10600" y="32004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UTM Avo" pitchFamily="18" charset="0"/>
              </a:rPr>
              <a:t>Hóa trang</a:t>
            </a:r>
            <a:endParaRPr lang="en-US" sz="2800" b="1" dirty="0">
              <a:solidFill>
                <a:srgbClr val="0070C0"/>
              </a:solidFill>
              <a:latin typeface="UTM Avo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58200" y="5257800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UTM Avo" pitchFamily="18" charset="0"/>
              </a:rPr>
              <a:t>Trúng tuyển</a:t>
            </a:r>
            <a:endParaRPr lang="en-US" sz="2800" b="1" dirty="0">
              <a:solidFill>
                <a:srgbClr val="0070C0"/>
              </a:solidFill>
              <a:latin typeface="UTM Avo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86000" y="457200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UTM Avo" pitchFamily="18" charset="0"/>
              </a:rPr>
              <a:t>Mừng công</a:t>
            </a:r>
            <a:endParaRPr lang="en-US" sz="2800" b="1" dirty="0">
              <a:solidFill>
                <a:srgbClr val="0070C0"/>
              </a:solidFill>
              <a:latin typeface="UTM Avo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81600" y="3276600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UTM Avo" pitchFamily="18" charset="0"/>
              </a:rPr>
              <a:t>Huân chương</a:t>
            </a:r>
            <a:endParaRPr lang="en-US" sz="2800" b="1" dirty="0">
              <a:solidFill>
                <a:srgbClr val="0070C0"/>
              </a:solidFill>
              <a:latin typeface="UTM Avo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81600" y="39624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UTM Avo" pitchFamily="18" charset="0"/>
              </a:rPr>
              <a:t>Khoái chí</a:t>
            </a:r>
            <a:endParaRPr lang="en-US" sz="2800" b="1" dirty="0">
              <a:solidFill>
                <a:srgbClr val="0070C0"/>
              </a:solidFill>
              <a:latin typeface="UTM Avo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29200" y="45720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UTM Avo" pitchFamily="18" charset="0"/>
              </a:rPr>
              <a:t>Buột miệng </a:t>
            </a:r>
            <a:endParaRPr lang="en-US" sz="2800" b="1" dirty="0">
              <a:solidFill>
                <a:srgbClr val="0070C0"/>
              </a:solidFill>
              <a:latin typeface="UTM Avo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76800" y="52578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70C0"/>
                </a:solidFill>
                <a:latin typeface="UTM Avo" pitchFamily="18" charset="0"/>
              </a:rPr>
              <a:t>Đội trưởng</a:t>
            </a:r>
            <a:endParaRPr lang="en-US" sz="2800" b="1" dirty="0">
              <a:solidFill>
                <a:srgbClr val="0070C0"/>
              </a:solidFill>
              <a:latin typeface="UTM Avo" pitchFamily="18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822" y="471340"/>
            <a:ext cx="8872990" cy="4387133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xmlns="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0" y="3429000"/>
            <a:ext cx="12181132" cy="3197635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xmlns="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3122" y="3784312"/>
            <a:ext cx="3289953" cy="2733702"/>
          </a:xfrm>
          <a:prstGeom prst="rect">
            <a:avLst/>
          </a:prstGeom>
        </p:spPr>
      </p:pic>
      <p:pic>
        <p:nvPicPr>
          <p:cNvPr id="9" name="图片 3" descr="fc85f2a324e3c42c2067966f589847df">
            <a:extLst>
              <a:ext uri="{FF2B5EF4-FFF2-40B4-BE49-F238E27FC236}">
                <a16:creationId xmlns:a16="http://schemas.microsoft.com/office/drawing/2014/main" xmlns="" id="{F33F0A87-210B-4834-8C16-DC195B6065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88115" y="4986498"/>
            <a:ext cx="3406140" cy="15121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FA130C2-4675-4822-86A2-5910DCF635BF}"/>
              </a:ext>
            </a:extLst>
          </p:cNvPr>
          <p:cNvSpPr txBox="1"/>
          <p:nvPr/>
        </p:nvSpPr>
        <p:spPr>
          <a:xfrm>
            <a:off x="3200400" y="1715694"/>
            <a:ext cx="84744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kern="120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+mn-cs"/>
              </a:rPr>
              <a:t>LUYỆN ĐỌC CÂU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6838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400050"/>
            <a:ext cx="12192000" cy="6438900"/>
          </a:xfrm>
          <a:prstGeom prst="rect">
            <a:avLst/>
          </a:prstGeom>
        </p:spPr>
      </p:pic>
      <p:pic>
        <p:nvPicPr>
          <p:cNvPr id="3" name="Picture 2" descr="image (26).png"/>
          <p:cNvPicPr>
            <a:picLocks noChangeAspect="1"/>
          </p:cNvPicPr>
          <p:nvPr/>
        </p:nvPicPr>
        <p:blipFill>
          <a:blip r:embed="rId4"/>
          <a:srcRect b="50000"/>
          <a:stretch>
            <a:fillRect/>
          </a:stretch>
        </p:blipFill>
        <p:spPr>
          <a:xfrm>
            <a:off x="609600" y="685800"/>
            <a:ext cx="11582400" cy="3962400"/>
          </a:xfrm>
          <a:prstGeom prst="rect">
            <a:avLst/>
          </a:prstGeom>
        </p:spPr>
      </p:pic>
      <p:pic>
        <p:nvPicPr>
          <p:cNvPr id="5" name="Picture 4" descr="image (26).png"/>
          <p:cNvPicPr>
            <a:picLocks noChangeAspect="1"/>
          </p:cNvPicPr>
          <p:nvPr/>
        </p:nvPicPr>
        <p:blipFill>
          <a:blip r:embed="rId4"/>
          <a:srcRect t="50000" b="22222"/>
          <a:stretch>
            <a:fillRect/>
          </a:stretch>
        </p:blipFill>
        <p:spPr>
          <a:xfrm>
            <a:off x="838200" y="4724400"/>
            <a:ext cx="10515600" cy="175260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rot="5400000">
            <a:off x="3490603" y="29101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10805804" y="32149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3947803" y="35197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4557403" y="38245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5929003" y="19195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6005203" y="22243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6081403" y="22243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3566803" y="25291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3643003" y="25291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4176403" y="19195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4252603" y="19195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5776603" y="15385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5852803" y="15385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9662804" y="18433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9739004" y="18433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9510404" y="28339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9586604" y="28339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3643003" y="31387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>
            <a:off x="3719203" y="31387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6538603" y="35197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6614803" y="35197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7910203" y="34435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7986403" y="34435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8062603" y="37483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8138803" y="37483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>
            <a:off x="3414403" y="41293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3490603" y="4129397"/>
            <a:ext cx="350023" cy="16843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6071" y="457200"/>
            <a:ext cx="12119857" cy="6400800"/>
          </a:xfrm>
          <a:prstGeom prst="rect">
            <a:avLst/>
          </a:prstGeom>
        </p:spPr>
      </p:pic>
      <p:pic>
        <p:nvPicPr>
          <p:cNvPr id="3" name="Picture 2" descr="image (26).png"/>
          <p:cNvPicPr>
            <a:picLocks noChangeAspect="1"/>
          </p:cNvPicPr>
          <p:nvPr/>
        </p:nvPicPr>
        <p:blipFill>
          <a:blip r:embed="rId4"/>
          <a:srcRect t="77778"/>
          <a:stretch>
            <a:fillRect/>
          </a:stretch>
        </p:blipFill>
        <p:spPr>
          <a:xfrm>
            <a:off x="342899" y="1295400"/>
            <a:ext cx="11506200" cy="40386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133600" y="3810000"/>
            <a:ext cx="700374" cy="6562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9313" y="841829"/>
            <a:ext cx="10522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FF0000"/>
                </a:solidFill>
              </a:rPr>
              <a:t>Trò chơi : Giải cứu dòng sông</a:t>
            </a:r>
            <a:endParaRPr lang="en-US" sz="48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971" y="2090057"/>
            <a:ext cx="9564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Bước 1: </a:t>
            </a:r>
            <a:r>
              <a:rPr lang="vi-VN" sz="2400" dirty="0"/>
              <a:t>Chọn câu hỏi , chọn câu hỏi nào click vào số đấy</a:t>
            </a:r>
            <a:r>
              <a:rPr lang="en-US" sz="2400" dirty="0"/>
              <a:t>.</a:t>
            </a:r>
            <a:r>
              <a:rPr lang="vi-VN" sz="2400" dirty="0"/>
              <a:t> </a:t>
            </a:r>
            <a:endParaRPr lang="en-US" sz="2400" dirty="0">
              <a:latin typeface="UTM Avo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5428" y="2859315"/>
            <a:ext cx="11437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Bước 2: </a:t>
            </a:r>
            <a:r>
              <a:rPr lang="vi-VN" sz="2400" dirty="0"/>
              <a:t>Hiện câu hỏi, Hs đọc được câu trả lời, click mũi tên quay về slide 5. </a:t>
            </a:r>
            <a:endParaRPr lang="en-US" sz="2400" dirty="0"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0914" y="3672115"/>
            <a:ext cx="11466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Bước 3: </a:t>
            </a:r>
            <a:r>
              <a:rPr lang="vi-VN" sz="2400" dirty="0"/>
              <a:t>Click vào chữ hoàn thành tạo âm thanh và click vào rác muốn vớt để rác biến mất</a:t>
            </a:r>
            <a:r>
              <a:rPr lang="en-US" sz="2400" dirty="0"/>
              <a:t>.</a:t>
            </a:r>
            <a:r>
              <a:rPr lang="vi-VN" sz="2400" dirty="0"/>
              <a:t> </a:t>
            </a:r>
            <a:endParaRPr lang="en-US" sz="2400" dirty="0">
              <a:latin typeface="UTM Avo" panose="02040603050506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0743"/>
            <a:ext cx="12192000" cy="2547257"/>
          </a:xfrm>
          <a:prstGeom prst="rect">
            <a:avLst/>
          </a:prstGeo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c-tap-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69900"/>
            <a:ext cx="12191999" cy="6400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58431" y="2176841"/>
            <a:ext cx="58890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b="1">
                <a:solidFill>
                  <a:schemeClr val="bg1"/>
                </a:solidFill>
                <a:latin typeface="UTM Avo" pitchFamily="18" charset="0"/>
                <a:cs typeface="Times New Roman" pitchFamily="18" charset="0"/>
              </a:rPr>
              <a:t>TẬP VIẾT</a:t>
            </a:r>
            <a:endParaRPr lang="en-US" sz="9600" b="1" dirty="0">
              <a:solidFill>
                <a:schemeClr val="bg1"/>
              </a:solidFill>
              <a:latin typeface="UTM Avo" pitchFamily="18" charset="0"/>
              <a:cs typeface="Times New Roman" pitchFamily="18" charset="0"/>
            </a:endParaRPr>
          </a:p>
        </p:txBody>
      </p:sp>
      <p:pic>
        <p:nvPicPr>
          <p:cNvPr id="5" name="Picture 4" descr="3-mau_slide_powerpoint_dep_ctu.vn_(143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1143000"/>
            <a:ext cx="1330037" cy="1295400"/>
          </a:xfrm>
          <a:prstGeom prst="rect">
            <a:avLst/>
          </a:prstGeo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0"/>
                            </p:stCondLst>
                            <p:childTnLst>
                              <p:par>
                                <p:cTn id="11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cr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743" y="1327378"/>
            <a:ext cx="9376228" cy="553062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236687" y="624114"/>
            <a:ext cx="5602514" cy="100148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UTM Avo" panose="02040603050506020204" pitchFamily="18" charset="0"/>
              </a:rPr>
              <a:t>VIẾT BẢNG CON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 rot="20196887" flipV="1">
            <a:off x="5146143" y="3017463"/>
            <a:ext cx="1541627" cy="335757"/>
          </a:xfrm>
          <a:prstGeom prst="rect">
            <a:avLst/>
          </a:prstGeom>
          <a:solidFill>
            <a:srgbClr val="CC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2400">
              <a:latin typeface="UTM Avo" panose="02040603050506020204" pitchFamily="18" charset="0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 flipV="1">
            <a:off x="5225143" y="3744685"/>
            <a:ext cx="1553028" cy="333827"/>
          </a:xfrm>
          <a:prstGeom prst="rect">
            <a:avLst/>
          </a:prstGeom>
          <a:solidFill>
            <a:srgbClr val="CC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240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newsflash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700" y="393700"/>
            <a:ext cx="12192000" cy="6438900"/>
          </a:xfrm>
          <a:prstGeom prst="rect">
            <a:avLst/>
          </a:prstGeom>
        </p:spPr>
      </p:pic>
      <p:pic>
        <p:nvPicPr>
          <p:cNvPr id="3" name="Picture 2" descr="image (5).png"/>
          <p:cNvPicPr>
            <a:picLocks noChangeAspect="1"/>
          </p:cNvPicPr>
          <p:nvPr/>
        </p:nvPicPr>
        <p:blipFill>
          <a:blip r:embed="rId4"/>
          <a:srcRect t="32500" r="5600" b="28750"/>
          <a:stretch>
            <a:fillRect/>
          </a:stretch>
        </p:blipFill>
        <p:spPr>
          <a:xfrm>
            <a:off x="-76200" y="1447800"/>
            <a:ext cx="11734800" cy="32004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3" y="433235"/>
            <a:ext cx="12192000" cy="64247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236"/>
            <a:ext cx="12192000" cy="64247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800339" y="4988891"/>
            <a:ext cx="705199" cy="469650"/>
          </a:xfrm>
          <a:prstGeom prst="rect">
            <a:avLst/>
          </a:prstGeom>
        </p:spPr>
      </p:pic>
      <p:pic>
        <p:nvPicPr>
          <p:cNvPr id="5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81939" y="4897318"/>
            <a:ext cx="797676" cy="48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06" y="5090340"/>
            <a:ext cx="894108" cy="5389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261" y="5269778"/>
            <a:ext cx="712219" cy="3547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530" y="4664825"/>
            <a:ext cx="736716" cy="4324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5739"/>
            <a:ext cx="6961552" cy="14726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398968" y="5674982"/>
            <a:ext cx="705199" cy="4696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539" y="6070002"/>
            <a:ext cx="712219" cy="3547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5" y="6188824"/>
            <a:ext cx="736716" cy="4324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885" y="6087281"/>
            <a:ext cx="894108" cy="538957"/>
          </a:xfrm>
          <a:prstGeom prst="rect">
            <a:avLst/>
          </a:prstGeom>
        </p:spPr>
      </p:pic>
      <p:pic>
        <p:nvPicPr>
          <p:cNvPr id="14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54291" y="5558437"/>
            <a:ext cx="797676" cy="48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74" y="957253"/>
            <a:ext cx="11000073" cy="33429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41986" y="1291042"/>
            <a:ext cx="954237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UTM Avo" pitchFamily="18" charset="0"/>
              </a:rPr>
              <a:t>Dòng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200" dirty="0" err="1">
                <a:latin typeface="UTM Avo" pitchFamily="18" charset="0"/>
              </a:rPr>
              <a:t>sông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200" dirty="0" err="1">
                <a:latin typeface="UTM Avo" pitchFamily="18" charset="0"/>
              </a:rPr>
              <a:t>trong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200" dirty="0" err="1">
                <a:latin typeface="UTM Avo" pitchFamily="18" charset="0"/>
              </a:rPr>
              <a:t>thành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200" dirty="0" err="1">
                <a:latin typeface="UTM Avo" pitchFamily="18" charset="0"/>
              </a:rPr>
              <a:t>phố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200" dirty="0" err="1">
                <a:latin typeface="UTM Avo" pitchFamily="18" charset="0"/>
              </a:rPr>
              <a:t>đang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200" dirty="0" err="1">
                <a:latin typeface="UTM Avo" pitchFamily="18" charset="0"/>
              </a:rPr>
              <a:t>bị</a:t>
            </a:r>
            <a:r>
              <a:rPr lang="en-US" sz="3200" dirty="0">
                <a:latin typeface="UTM Avo" pitchFamily="18" charset="0"/>
              </a:rPr>
              <a:t> </a:t>
            </a:r>
          </a:p>
          <a:p>
            <a:pPr algn="ctr"/>
            <a:r>
              <a:rPr lang="en-US" sz="3200" dirty="0">
                <a:latin typeface="UTM Avo" pitchFamily="18" charset="0"/>
              </a:rPr>
              <a:t>ô </a:t>
            </a:r>
            <a:r>
              <a:rPr lang="en-US" sz="3200" dirty="0" err="1">
                <a:latin typeface="UTM Avo" pitchFamily="18" charset="0"/>
              </a:rPr>
              <a:t>nhiễm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200" dirty="0" err="1">
                <a:latin typeface="UTM Avo" pitchFamily="18" charset="0"/>
              </a:rPr>
              <a:t>nghiêm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200" dirty="0" err="1">
                <a:latin typeface="UTM Avo" pitchFamily="18" charset="0"/>
              </a:rPr>
              <a:t>trọng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200" dirty="0" err="1">
                <a:latin typeface="UTM Avo" pitchFamily="18" charset="0"/>
              </a:rPr>
              <a:t>bởi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200" dirty="0" err="1">
                <a:latin typeface="UTM Avo" pitchFamily="18" charset="0"/>
              </a:rPr>
              <a:t>rác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200" dirty="0" err="1">
                <a:latin typeface="UTM Avo" pitchFamily="18" charset="0"/>
              </a:rPr>
              <a:t>thải</a:t>
            </a:r>
            <a:r>
              <a:rPr lang="en-US" sz="3200" dirty="0">
                <a:latin typeface="UTM Avo" pitchFamily="18" charset="0"/>
              </a:rPr>
              <a:t>.</a:t>
            </a:r>
            <a:br>
              <a:rPr lang="en-US" sz="3200" dirty="0">
                <a:latin typeface="UTM Avo" pitchFamily="18" charset="0"/>
              </a:rPr>
            </a:br>
            <a:r>
              <a:rPr lang="en-US" sz="3200" dirty="0" err="1">
                <a:latin typeface="UTM Avo" pitchFamily="18" charset="0"/>
              </a:rPr>
              <a:t>Các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200" dirty="0" err="1">
                <a:latin typeface="UTM Avo" pitchFamily="18" charset="0"/>
              </a:rPr>
              <a:t>em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200" dirty="0" err="1">
                <a:latin typeface="UTM Avo" pitchFamily="18" charset="0"/>
              </a:rPr>
              <a:t>hãy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200" dirty="0" err="1">
                <a:latin typeface="UTM Avo" pitchFamily="18" charset="0"/>
              </a:rPr>
              <a:t>giúp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200" dirty="0" err="1">
                <a:latin typeface="UTM Avo" pitchFamily="18" charset="0"/>
              </a:rPr>
              <a:t>các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200" dirty="0" err="1">
                <a:latin typeface="UTM Avo" pitchFamily="18" charset="0"/>
              </a:rPr>
              <a:t>chú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200" dirty="0" err="1">
                <a:latin typeface="UTM Avo" pitchFamily="18" charset="0"/>
              </a:rPr>
              <a:t>công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200" dirty="0" err="1">
                <a:latin typeface="UTM Avo" pitchFamily="18" charset="0"/>
              </a:rPr>
              <a:t>nhân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200" dirty="0" err="1">
                <a:latin typeface="UTM Avo" pitchFamily="18" charset="0"/>
              </a:rPr>
              <a:t>môi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200" dirty="0" err="1">
                <a:latin typeface="UTM Avo" pitchFamily="18" charset="0"/>
              </a:rPr>
              <a:t>trường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200" dirty="0" err="1">
                <a:latin typeface="UTM Avo" pitchFamily="18" charset="0"/>
              </a:rPr>
              <a:t>làm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200" dirty="0" err="1">
                <a:latin typeface="UTM Avo" pitchFamily="18" charset="0"/>
              </a:rPr>
              <a:t>sạch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200" dirty="0" err="1">
                <a:latin typeface="UTM Avo" pitchFamily="18" charset="0"/>
              </a:rPr>
              <a:t>dòng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200" dirty="0" err="1">
                <a:latin typeface="UTM Avo" pitchFamily="18" charset="0"/>
              </a:rPr>
              <a:t>sông</a:t>
            </a:r>
            <a:r>
              <a:rPr lang="en-US" sz="3200" dirty="0">
                <a:latin typeface="UTM Avo" pitchFamily="18" charset="0"/>
              </a:rPr>
              <a:t> </a:t>
            </a:r>
          </a:p>
          <a:p>
            <a:pPr algn="ctr"/>
            <a:r>
              <a:rPr lang="en-US" sz="3200" dirty="0" err="1">
                <a:latin typeface="UTM Avo" pitchFamily="18" charset="0"/>
              </a:rPr>
              <a:t>bằng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200" dirty="0" err="1">
                <a:latin typeface="UTM Avo" pitchFamily="18" charset="0"/>
              </a:rPr>
              <a:t>cách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200" dirty="0" err="1">
                <a:latin typeface="UTM Avo" pitchFamily="18" charset="0"/>
              </a:rPr>
              <a:t>trả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200" dirty="0" err="1">
                <a:latin typeface="UTM Avo" pitchFamily="18" charset="0"/>
              </a:rPr>
              <a:t>lời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200" dirty="0" err="1">
                <a:latin typeface="UTM Avo" pitchFamily="18" charset="0"/>
              </a:rPr>
              <a:t>đúng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200" dirty="0" err="1">
                <a:latin typeface="UTM Avo" pitchFamily="18" charset="0"/>
              </a:rPr>
              <a:t>các</a:t>
            </a:r>
            <a:r>
              <a:rPr lang="en-US" sz="32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câu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hỏi</a:t>
            </a:r>
            <a:r>
              <a:rPr lang="en-US" sz="3600" dirty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7" name="Picture 16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043228" y="6264396"/>
            <a:ext cx="1165944" cy="593604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833"/>
            <a:ext cx="12192000" cy="64271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0873"/>
            <a:ext cx="12192000" cy="6427127"/>
          </a:xfrm>
          <a:prstGeom prst="rect">
            <a:avLst/>
          </a:prstGeom>
        </p:spPr>
      </p:pic>
      <p:pic>
        <p:nvPicPr>
          <p:cNvPr id="4" name="Picture 19" descr="C:\Users\ADMIN\Desktop\Tai nguyen thiet ke tro choi\Angry birds epic birds\1505573783630 (2aA).png">
            <a:hlinkClick r:id="" action="ppaction://noaction">
              <a:snd r:embed="rId5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880" y="497305"/>
            <a:ext cx="1584284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hlinkClick r:id="rId7" action="ppaction://hlinksldjump"/>
          </p:cNvPr>
          <p:cNvSpPr/>
          <p:nvPr/>
        </p:nvSpPr>
        <p:spPr>
          <a:xfrm>
            <a:off x="2186792" y="780498"/>
            <a:ext cx="75556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6" name="Oval 5">
            <a:hlinkClick r:id="rId8" action="ppaction://hlinksldjump"/>
          </p:cNvPr>
          <p:cNvSpPr/>
          <p:nvPr/>
        </p:nvSpPr>
        <p:spPr>
          <a:xfrm>
            <a:off x="3134355" y="769042"/>
            <a:ext cx="718117" cy="565083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7" name="Oval 6">
            <a:hlinkClick r:id="rId9" action="ppaction://hlinksldjump"/>
          </p:cNvPr>
          <p:cNvSpPr/>
          <p:nvPr/>
        </p:nvSpPr>
        <p:spPr>
          <a:xfrm>
            <a:off x="4033245" y="780498"/>
            <a:ext cx="75556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8" name="Oval 7">
            <a:hlinkClick r:id="rId10" action="ppaction://hlinksldjump"/>
          </p:cNvPr>
          <p:cNvSpPr/>
          <p:nvPr/>
        </p:nvSpPr>
        <p:spPr>
          <a:xfrm>
            <a:off x="4895040" y="780499"/>
            <a:ext cx="75556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9" name="Oval 8">
            <a:hlinkClick r:id="rId11" action="ppaction://hlinksldjump"/>
          </p:cNvPr>
          <p:cNvSpPr/>
          <p:nvPr/>
        </p:nvSpPr>
        <p:spPr>
          <a:xfrm>
            <a:off x="5791200" y="762000"/>
            <a:ext cx="75556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878450" y="5011828"/>
            <a:ext cx="705199" cy="504914"/>
          </a:xfrm>
          <a:prstGeom prst="rect">
            <a:avLst/>
          </a:prstGeom>
        </p:spPr>
      </p:pic>
      <p:pic>
        <p:nvPicPr>
          <p:cNvPr id="11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164648" y="491849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15" y="5107463"/>
            <a:ext cx="894108" cy="5794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970" y="5300731"/>
            <a:ext cx="712219" cy="3814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239" y="4689948"/>
            <a:ext cx="736716" cy="4649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9" y="4712758"/>
            <a:ext cx="6961552" cy="15831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482474" y="5697327"/>
            <a:ext cx="705199" cy="5049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248" y="6100955"/>
            <a:ext cx="712219" cy="3814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94" y="6213947"/>
            <a:ext cx="736716" cy="46490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080" y="6278575"/>
            <a:ext cx="894108" cy="579425"/>
          </a:xfrm>
          <a:prstGeom prst="rect">
            <a:avLst/>
          </a:prstGeom>
        </p:spPr>
      </p:pic>
      <p:pic>
        <p:nvPicPr>
          <p:cNvPr id="2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837000" y="5579618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3717"/>
            <a:ext cx="3442688" cy="231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ình ảnh có liên quan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377" y="713953"/>
            <a:ext cx="4286855" cy="2912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411183" y="1885074"/>
            <a:ext cx="632416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CHÚC MỪNG</a:t>
            </a: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72066 0.00532 " pathEditMode="relative" rAng="0" ptsTypes="AA">
                                      <p:cBhvr>
                                        <p:cTn id="24" dur="5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24" y="25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L 0.93091 0.0338 " pathEditMode="relative" rAng="0" ptsTypes="AA">
                                      <p:cBhvr>
                                        <p:cTn id="26" dur="5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45" y="169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13E-6 1.84971E-6 L 0.53928 0.04231 " pathEditMode="relative" rAng="0" ptsTypes="AA">
                                      <p:cBhvr>
                                        <p:cTn id="28" dur="4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" y="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63903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52600"/>
            <a:ext cx="10896600" cy="2743200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>
              <a:snd r:embed="rId6" name="arrow.wav"/>
            </a:hlinkClick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278578"/>
            <a:ext cx="1165944" cy="5794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7256" y="2178348"/>
            <a:ext cx="96374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UTM Avo" panose="02040603050506020204" pitchFamily="18" charset="0"/>
              </a:rPr>
              <a:t>Đọc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vi-VN" sz="4000" b="1" dirty="0">
                <a:latin typeface="UTM Avo" panose="02040603050506020204" pitchFamily="18" charset="0"/>
              </a:rPr>
              <a:t>câu sau : </a:t>
            </a:r>
            <a:r>
              <a:rPr lang="vi-VN" sz="4000" b="1" dirty="0">
                <a:solidFill>
                  <a:srgbClr val="0070C0"/>
                </a:solidFill>
                <a:latin typeface="UTM Avo" panose="02040603050506020204" pitchFamily="18" charset="0"/>
              </a:rPr>
              <a:t>Cá to đuổi bắt lũ cá nhỏ. Lũ cá nhỏ luýnh quýnh xin tha mạng</a:t>
            </a:r>
            <a:r>
              <a:rPr lang="en-US" sz="4000" b="1" dirty="0">
                <a:solidFill>
                  <a:srgbClr val="0070C0"/>
                </a:solidFill>
                <a:latin typeface="UTM Avo" panose="02040603050506020204" pitchFamily="18" charset="0"/>
              </a:rPr>
              <a:t>.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430"/>
            <a:ext cx="12192000" cy="64225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87468"/>
            <a:ext cx="11506199" cy="38227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6800" y="2437103"/>
            <a:ext cx="101345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UTM Avo" panose="02040603050506020204" pitchFamily="18" charset="0"/>
              </a:rPr>
              <a:t>Đọc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vi-VN" sz="4000" b="1" dirty="0">
                <a:latin typeface="UTM Avo" panose="02040603050506020204" pitchFamily="18" charset="0"/>
              </a:rPr>
              <a:t>câu sau: </a:t>
            </a:r>
            <a:r>
              <a:rPr lang="vi-VN" sz="4000" b="1" dirty="0">
                <a:solidFill>
                  <a:srgbClr val="0070C0"/>
                </a:solidFill>
                <a:latin typeface="UTM Avo" panose="02040603050506020204" pitchFamily="18" charset="0"/>
              </a:rPr>
              <a:t>Cá to ngoác miệng rộng huếch, huênh hoang: “Kẻ yếu phải làm thức ăn cho kẻ mạnh”</a:t>
            </a:r>
            <a:r>
              <a:rPr lang="en-US" sz="4000" b="1" dirty="0">
                <a:solidFill>
                  <a:srgbClr val="0070C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306941"/>
            <a:ext cx="1165944" cy="551059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12192000" cy="64007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81200"/>
            <a:ext cx="11658600" cy="3516448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263043"/>
            <a:ext cx="1165944" cy="5949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9628" y="2995879"/>
            <a:ext cx="101527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UTM Avo" panose="02040603050506020204" pitchFamily="18" charset="0"/>
              </a:rPr>
              <a:t>Đọc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vi-VN" sz="4000" b="1" dirty="0">
                <a:latin typeface="UTM Avo" panose="02040603050506020204" pitchFamily="18" charset="0"/>
              </a:rPr>
              <a:t>câu sau</a:t>
            </a:r>
            <a:r>
              <a:rPr lang="en-US" sz="4000" b="1" dirty="0">
                <a:latin typeface="UTM Avo" panose="02040603050506020204" pitchFamily="18" charset="0"/>
              </a:rPr>
              <a:t>:</a:t>
            </a:r>
            <a:r>
              <a:rPr lang="vi-VN" sz="4000" b="1" dirty="0">
                <a:latin typeface="UTM Avo" panose="02040603050506020204" pitchFamily="18" charset="0"/>
              </a:rPr>
              <a:t> </a:t>
            </a:r>
            <a:r>
              <a:rPr lang="vi-VN" sz="4000" b="1" dirty="0">
                <a:solidFill>
                  <a:srgbClr val="0070C0"/>
                </a:solidFill>
                <a:latin typeface="UTM Avo" panose="02040603050506020204" pitchFamily="18" charset="0"/>
              </a:rPr>
              <a:t>Xoạch! một chiếc lưới quăng xuống chụp lấy cả bọn.</a:t>
            </a:r>
            <a:endParaRPr lang="en-US" sz="40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571"/>
            <a:ext cx="12192000" cy="64044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33" y="1589661"/>
            <a:ext cx="11000073" cy="33128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3000" y="2209800"/>
            <a:ext cx="9829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latin typeface="UTM Avo" panose="02040603050506020204" pitchFamily="18" charset="0"/>
              </a:rPr>
              <a:t>Đọc</a:t>
            </a:r>
            <a:r>
              <a:rPr lang="en-US" sz="4400" b="1" dirty="0">
                <a:latin typeface="UTM Avo" panose="02040603050506020204" pitchFamily="18" charset="0"/>
              </a:rPr>
              <a:t> </a:t>
            </a:r>
            <a:r>
              <a:rPr lang="vi-VN" sz="4400" b="1" dirty="0">
                <a:latin typeface="UTM Avo" panose="02040603050506020204" pitchFamily="18" charset="0"/>
              </a:rPr>
              <a:t>câu sau: </a:t>
            </a:r>
            <a:r>
              <a:rPr lang="vi-VN" sz="4400" b="1" dirty="0">
                <a:solidFill>
                  <a:srgbClr val="0070C0"/>
                </a:solidFill>
                <a:latin typeface="UTM Avo" panose="02040603050506020204" pitchFamily="18" charset="0"/>
              </a:rPr>
              <a:t>Lũ cá nhỏ lọt qua mắt lưới, thoát hết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</a:rPr>
              <a:t>.</a:t>
            </a:r>
            <a:r>
              <a:rPr lang="vi-VN" sz="4400" b="1" dirty="0">
                <a:solidFill>
                  <a:srgbClr val="0070C0"/>
                </a:solidFill>
                <a:latin typeface="UTM Avo" panose="02040603050506020204" pitchFamily="18" charset="0"/>
              </a:rPr>
              <a:t> Chỉ cá to bị mắc lại.</a:t>
            </a:r>
            <a:endParaRPr lang="en-US" sz="44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297486"/>
            <a:ext cx="1165944" cy="560514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</TotalTime>
  <Words>358</Words>
  <Application>Microsoft Office PowerPoint</Application>
  <PresentationFormat>Widescreen</PresentationFormat>
  <Paragraphs>111</Paragraphs>
  <Slides>32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Lato Regular</vt:lpstr>
      <vt:lpstr>Times New Roman</vt:lpstr>
      <vt:lpstr>UTM Avo</vt:lpstr>
      <vt:lpstr>字魂7号-温暖童稚体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Tuần 26: Bài 136: oai - oay - uây</dc:title>
  <dc:creator>Administrator</dc:creator>
  <cp:lastModifiedBy>A</cp:lastModifiedBy>
  <cp:revision>23</cp:revision>
  <dcterms:created xsi:type="dcterms:W3CDTF">2021-11-01T08:16:43Z</dcterms:created>
  <dcterms:modified xsi:type="dcterms:W3CDTF">2024-02-28T14:41:46Z</dcterms:modified>
</cp:coreProperties>
</file>