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68" r:id="rId5"/>
    <p:sldMasterId id="2147483792" r:id="rId6"/>
  </p:sldMasterIdLst>
  <p:notesMasterIdLst>
    <p:notesMasterId r:id="rId27"/>
  </p:notesMasterIdLst>
  <p:sldIdLst>
    <p:sldId id="346" r:id="rId7"/>
    <p:sldId id="257" r:id="rId8"/>
    <p:sldId id="375" r:id="rId9"/>
    <p:sldId id="260" r:id="rId10"/>
    <p:sldId id="268" r:id="rId11"/>
    <p:sldId id="259" r:id="rId12"/>
    <p:sldId id="347" r:id="rId13"/>
    <p:sldId id="348" r:id="rId14"/>
    <p:sldId id="373" r:id="rId15"/>
    <p:sldId id="365" r:id="rId16"/>
    <p:sldId id="376" r:id="rId17"/>
    <p:sldId id="351" r:id="rId18"/>
    <p:sldId id="352" r:id="rId19"/>
    <p:sldId id="369" r:id="rId20"/>
    <p:sldId id="336" r:id="rId21"/>
    <p:sldId id="371" r:id="rId22"/>
    <p:sldId id="264" r:id="rId23"/>
    <p:sldId id="265" r:id="rId24"/>
    <p:sldId id="266" r:id="rId25"/>
    <p:sldId id="372"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Math" panose="02040503050406030204" pitchFamily="18" charset="0"/>
      <p:regular r:id="rId34"/>
    </p:embeddedFont>
    <p:embeddedFont>
      <p:font typeface="UTM Avo" panose="02040603050506020204" pitchFamily="18"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9" autoAdjust="0"/>
    <p:restoredTop sz="93842" autoAdjust="0"/>
  </p:normalViewPr>
  <p:slideViewPr>
    <p:cSldViewPr>
      <p:cViewPr varScale="1">
        <p:scale>
          <a:sx n="105" d="100"/>
          <a:sy n="105" d="100"/>
        </p:scale>
        <p:origin x="78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font" Target="fonts/font7.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369B4-BC58-40B6-8988-86EE9EF62853}"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39B7-58C1-4F3C-8C92-77340BBA88C1}" type="slidenum">
              <a:rPr lang="en-US" smtClean="0"/>
              <a:t>‹#›</a:t>
            </a:fld>
            <a:endParaRPr lang="en-US"/>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96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85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a:t>.</a:t>
            </a:r>
            <a:endParaRPr lang="en-US" dirty="0"/>
          </a:p>
        </p:txBody>
      </p:sp>
      <p:sp>
        <p:nvSpPr>
          <p:cNvPr id="4" name="Slide Number Placeholder 3"/>
          <p:cNvSpPr>
            <a:spLocks noGrp="1"/>
          </p:cNvSpPr>
          <p:nvPr>
            <p:ph type="sldNum" sz="quarter" idx="5"/>
          </p:nvPr>
        </p:nvSpPr>
        <p:spPr/>
        <p:txBody>
          <a:bodyPr/>
          <a:lstStyle/>
          <a:p>
            <a:fld id="{248C39B7-58C1-4F3C-8C92-77340BBA88C1}" type="slidenum">
              <a:rPr lang="en-US" smtClean="0"/>
              <a:t>3</a:t>
            </a:fld>
            <a:endParaRPr lang="en-US"/>
          </a:p>
        </p:txBody>
      </p:sp>
    </p:spTree>
    <p:extLst>
      <p:ext uri="{BB962C8B-B14F-4D97-AF65-F5344CB8AC3E}">
        <p14:creationId xmlns:p14="http://schemas.microsoft.com/office/powerpoint/2010/main" val="419963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248C39B7-58C1-4F3C-8C92-77340BBA88C1}" type="slidenum">
              <a:rPr lang="en-US" smtClean="0"/>
              <a:t>4</a:t>
            </a:fld>
            <a:endParaRPr lang="en-US"/>
          </a:p>
        </p:txBody>
      </p:sp>
    </p:spTree>
    <p:extLst>
      <p:ext uri="{BB962C8B-B14F-4D97-AF65-F5344CB8AC3E}">
        <p14:creationId xmlns:p14="http://schemas.microsoft.com/office/powerpoint/2010/main" val="47552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248C39B7-58C1-4F3C-8C92-77340BBA88C1}" type="slidenum">
              <a:rPr lang="en-US" smtClean="0"/>
              <a:t>5</a:t>
            </a:fld>
            <a:endParaRPr lang="en-US"/>
          </a:p>
        </p:txBody>
      </p:sp>
    </p:spTree>
    <p:extLst>
      <p:ext uri="{BB962C8B-B14F-4D97-AF65-F5344CB8AC3E}">
        <p14:creationId xmlns:p14="http://schemas.microsoft.com/office/powerpoint/2010/main" val="260867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248C39B7-58C1-4F3C-8C92-77340BBA88C1}" type="slidenum">
              <a:rPr lang="en-US" smtClean="0"/>
              <a:t>6</a:t>
            </a:fld>
            <a:endParaRPr lang="en-US"/>
          </a:p>
        </p:txBody>
      </p:sp>
    </p:spTree>
    <p:extLst>
      <p:ext uri="{BB962C8B-B14F-4D97-AF65-F5344CB8AC3E}">
        <p14:creationId xmlns:p14="http://schemas.microsoft.com/office/powerpoint/2010/main" val="97049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128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8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5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3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1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0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47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332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1350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612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7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17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384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0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45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71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6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045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137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12963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083001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63657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40824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56264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44101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52097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490445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02141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0944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11/14/2023</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A6320DA-93FD-4E4E-AD79-0EFEF3A592C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73955-ABA4-42BA-B881-E469DB466AA5}" type="datetimeFigureOut">
              <a:rPr lang="en-US" smtClean="0"/>
              <a:t>11/14/2023</a:t>
            </a:fld>
            <a:endParaRPr lang="en-US"/>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9BD9-4470-4134-995D-CD34192D0B3E}" type="slidenum">
              <a:rPr lang="en-US" smtClean="0"/>
              <a:t>‹#›</a:t>
            </a:fld>
            <a:endParaRPr lang="en-US"/>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126A6005-6F46-4F94-ADF2-52F9AB2C159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94C06E4E-E051-4890-8B29-F85BDDC0962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5CD76005-D420-46A8-935C-35E1F05E2CF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EB6149E-9507-4337-9E77-D11C185C92A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11/14/2023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9026703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75A0EC0-3C25-4340-879C-2A9FDE4BDF4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11/14/2023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115899121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4-tap-1/1/390/112/" TargetMode="External"/><Relationship Id="rId2" Type="http://schemas.openxmlformats.org/officeDocument/2006/relationships/image" Target="../media/image38.jp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1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hyperlink" Target="https://hoc10.vn/doc-sach/toan-4-tap-1/1/390/11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slideLayout" Target="../slideLayouts/slideLayout45.xml"/><Relationship Id="rId1" Type="http://schemas.openxmlformats.org/officeDocument/2006/relationships/tags" Target="../tags/tag1.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18" Type="http://schemas.microsoft.com/office/2007/relationships/hdphoto" Target="../media/hdphoto7.wdp"/><Relationship Id="rId3" Type="http://schemas.openxmlformats.org/officeDocument/2006/relationships/image" Target="../media/image4.jpeg"/><Relationship Id="rId21" Type="http://schemas.openxmlformats.org/officeDocument/2006/relationships/image" Target="../media/image15.png"/><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2.png"/><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14.png"/><Relationship Id="rId1" Type="http://schemas.openxmlformats.org/officeDocument/2006/relationships/slideLayout" Target="../slideLayouts/slideLayout56.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3.wdp"/><Relationship Id="rId19"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14.png"/><Relationship Id="rId3" Type="http://schemas.microsoft.com/office/2007/relationships/media" Target="../media/media2.mp3"/><Relationship Id="rId21" Type="http://schemas.openxmlformats.org/officeDocument/2006/relationships/image" Target="../media/image26.png"/><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9.png"/><Relationship Id="rId5" Type="http://schemas.openxmlformats.org/officeDocument/2006/relationships/slideLayout" Target="../slideLayouts/slideLayout56.xml"/><Relationship Id="rId15" Type="http://schemas.openxmlformats.org/officeDocument/2006/relationships/image" Target="../media/image13.png"/><Relationship Id="rId10" Type="http://schemas.openxmlformats.org/officeDocument/2006/relationships/image" Target="../media/image18.gif"/><Relationship Id="rId19"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17.png"/><Relationship Id="rId1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microsoft.com/office/2007/relationships/hdphoto" Target="../media/hdphoto9.wdp"/><Relationship Id="rId18" Type="http://schemas.openxmlformats.org/officeDocument/2006/relationships/image" Target="../media/image14.png"/><Relationship Id="rId3" Type="http://schemas.microsoft.com/office/2007/relationships/media" Target="../media/media2.mp3"/><Relationship Id="rId21" Type="http://schemas.openxmlformats.org/officeDocument/2006/relationships/image" Target="../media/image25.png"/><Relationship Id="rId7" Type="http://schemas.openxmlformats.org/officeDocument/2006/relationships/audio" Target="../media/audio1.wav"/><Relationship Id="rId12" Type="http://schemas.openxmlformats.org/officeDocument/2006/relationships/image" Target="../media/image27.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19.png"/><Relationship Id="rId5" Type="http://schemas.openxmlformats.org/officeDocument/2006/relationships/slideLayout" Target="../slideLayouts/slideLayout56.xml"/><Relationship Id="rId15" Type="http://schemas.microsoft.com/office/2007/relationships/hdphoto" Target="../media/hdphoto8.wdp"/><Relationship Id="rId10" Type="http://schemas.openxmlformats.org/officeDocument/2006/relationships/image" Target="../media/image18.gif"/><Relationship Id="rId19"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microsoft.com/office/2007/relationships/hdphoto" Target="../media/hdphoto10.wdp"/><Relationship Id="rId18" Type="http://schemas.openxmlformats.org/officeDocument/2006/relationships/image" Target="../media/image14.png"/><Relationship Id="rId3" Type="http://schemas.microsoft.com/office/2007/relationships/media" Target="../media/media2.mp3"/><Relationship Id="rId21" Type="http://schemas.openxmlformats.org/officeDocument/2006/relationships/image" Target="../media/image30.png"/><Relationship Id="rId7" Type="http://schemas.openxmlformats.org/officeDocument/2006/relationships/audio" Target="../media/audio1.wav"/><Relationship Id="rId12" Type="http://schemas.openxmlformats.org/officeDocument/2006/relationships/image" Target="../media/image29.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19.png"/><Relationship Id="rId5" Type="http://schemas.openxmlformats.org/officeDocument/2006/relationships/slideLayout" Target="../slideLayouts/slideLayout56.xml"/><Relationship Id="rId15" Type="http://schemas.microsoft.com/office/2007/relationships/hdphoto" Target="../media/hdphoto8.wdp"/><Relationship Id="rId23" Type="http://schemas.openxmlformats.org/officeDocument/2006/relationships/image" Target="../media/image26.png"/><Relationship Id="rId10" Type="http://schemas.openxmlformats.org/officeDocument/2006/relationships/image" Target="../media/image18.gif"/><Relationship Id="rId19"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 Id="rId22"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1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UTM Avo" panose="02040603050506020204" pitchFamily="18" charset="0"/>
                <a:cs typeface="Arial"/>
                <a:sym typeface="Arial"/>
              </a:rPr>
              <a:t>TOÁN 4</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UTM Avo" panose="02040603050506020204" pitchFamily="18" charset="0"/>
                <a:cs typeface="Arial"/>
                <a:sym typeface="Arial"/>
              </a:rPr>
              <a:t>Tập 1</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5" name="Google Shape;165;p1"/>
          <p:cNvSpPr txBox="1"/>
          <p:nvPr/>
        </p:nvSpPr>
        <p:spPr>
          <a:xfrm>
            <a:off x="1201753" y="3124200"/>
            <a:ext cx="9788493" cy="246715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6000" b="1" i="0" u="none" strike="noStrike" kern="0" cap="none" spc="0" normalizeH="0" baseline="0" noProof="0" err="1">
                <a:ln>
                  <a:noFill/>
                </a:ln>
                <a:solidFill>
                  <a:srgbClr val="002060"/>
                </a:solidFill>
                <a:effectLst/>
                <a:uLnTx/>
                <a:uFillTx/>
                <a:latin typeface="UTM Avo" panose="02040603050506020204" pitchFamily="18" charset="0"/>
                <a:cs typeface="Arial"/>
                <a:sym typeface="Arial"/>
              </a:rPr>
              <a:t>Tuần</a:t>
            </a:r>
            <a:r>
              <a:rPr kumimoji="0" lang="en-US" sz="6000" b="1" i="0" u="none" strike="noStrike" kern="0" cap="none" spc="0" normalizeH="0" baseline="0" noProof="0">
                <a:ln>
                  <a:noFill/>
                </a:ln>
                <a:solidFill>
                  <a:srgbClr val="002060"/>
                </a:solidFill>
                <a:effectLst/>
                <a:uLnTx/>
                <a:uFillTx/>
                <a:latin typeface="UTM Avo" panose="02040603050506020204" pitchFamily="18" charset="0"/>
                <a:cs typeface="Arial"/>
                <a:sym typeface="Arial"/>
              </a:rPr>
              <a:t> 1</a:t>
            </a:r>
            <a:r>
              <a:rPr kumimoji="0" lang="vi-VN" sz="6000" b="1" i="0" u="none" strike="noStrike" kern="0" cap="none" spc="0" normalizeH="0" baseline="0" noProof="0">
                <a:ln>
                  <a:noFill/>
                </a:ln>
                <a:solidFill>
                  <a:srgbClr val="002060"/>
                </a:solidFill>
                <a:effectLst/>
                <a:uLnTx/>
                <a:uFillTx/>
                <a:latin typeface="UTM Avo" panose="02040603050506020204" pitchFamily="18" charset="0"/>
                <a:cs typeface="Arial"/>
                <a:sym typeface="Arial"/>
              </a:rPr>
              <a:t>7</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lvl="0" algn="ctr">
              <a:lnSpc>
                <a:spcPct val="150000"/>
              </a:lnSpc>
              <a:buClr>
                <a:srgbClr val="000000"/>
              </a:buClr>
              <a:buSzPts val="4400"/>
              <a:defRPr/>
            </a:pPr>
            <a:r>
              <a:rPr lang="en-US" sz="6000" b="1" kern="0">
                <a:solidFill>
                  <a:srgbClr val="FF0000"/>
                </a:solidFill>
                <a:latin typeface="UTM Avo" panose="02040603050506020204" pitchFamily="18" charset="0"/>
                <a:cs typeface="Arial"/>
                <a:sym typeface="Arial"/>
              </a:rPr>
              <a:t>Bài 50</a:t>
            </a:r>
            <a:r>
              <a:rPr lang="vi-VN" sz="6000" b="1" kern="0">
                <a:solidFill>
                  <a:srgbClr val="FF0000"/>
                </a:solidFill>
                <a:latin typeface="UTM Avo" panose="02040603050506020204" pitchFamily="18" charset="0"/>
                <a:cs typeface="Arial"/>
                <a:sym typeface="Arial"/>
              </a:rPr>
              <a:t>: </a:t>
            </a:r>
            <a:r>
              <a:rPr lang="en-US" sz="6000" b="1" kern="0">
                <a:solidFill>
                  <a:srgbClr val="FF0000"/>
                </a:solidFill>
                <a:latin typeface="UTM Avo" panose="02040603050506020204" pitchFamily="18" charset="0"/>
                <a:cs typeface="Arial"/>
                <a:sym typeface="Arial"/>
              </a:rPr>
              <a:t>Em ôn lại những gì đã học - Tiết 2</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4A434-5C3F-408B-9D7E-95AB792A697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a16="http://schemas.microsoft.com/office/drawing/2014/main" id="{E46E2469-F276-407A-8C0F-9362E7E89BDA}"/>
              </a:ext>
            </a:extLst>
          </p:cNvPr>
          <p:cNvSpPr txBox="1"/>
          <p:nvPr/>
        </p:nvSpPr>
        <p:spPr>
          <a:xfrm>
            <a:off x="1582805" y="1628091"/>
            <a:ext cx="9796395" cy="2051780"/>
          </a:xfrm>
          <a:prstGeom prst="rect">
            <a:avLst/>
          </a:prstGeom>
          <a:noFill/>
        </p:spPr>
        <p:txBody>
          <a:bodyPr wrap="square">
            <a:spAutoFit/>
          </a:bodyPr>
          <a:lstStyle/>
          <a:p>
            <a:pPr lvl="0" algn="just">
              <a:lnSpc>
                <a:spcPct val="150000"/>
              </a:lnSpc>
              <a:spcAft>
                <a:spcPts val="1000"/>
              </a:spcAft>
              <a:buClr>
                <a:srgbClr val="000000"/>
              </a:buClr>
              <a:defRPr/>
            </a:pPr>
            <a:r>
              <a:rPr lang="vi-VN" sz="22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Một tòa nhà chung cư có 98 gia đình đang sinh sống. Tất cả các gia đình nàu đều tham gia phong trào tiết kiệm điện bằng cách tắt đèn ban ngày, rút phích cắm khi không sử dụng. Biết số tiền điện tiết kiệm được của mỗi hộ gia đình trung bình trong một ngày như sau:</a:t>
            </a:r>
          </a:p>
        </p:txBody>
      </p:sp>
      <p:sp>
        <p:nvSpPr>
          <p:cNvPr id="5" name="TextBox 4">
            <a:extLst>
              <a:ext uri="{FF2B5EF4-FFF2-40B4-BE49-F238E27FC236}">
                <a16:creationId xmlns:a16="http://schemas.microsoft.com/office/drawing/2014/main" id="{FDD75FEB-42EF-4AFA-8948-DAF35B250A4A}"/>
              </a:ext>
            </a:extLst>
          </p:cNvPr>
          <p:cNvSpPr txBox="1"/>
          <p:nvPr/>
        </p:nvSpPr>
        <p:spPr>
          <a:xfrm>
            <a:off x="914400" y="3720900"/>
            <a:ext cx="3642822" cy="2559611"/>
          </a:xfrm>
          <a:prstGeom prst="rect">
            <a:avLst/>
          </a:prstGeom>
          <a:noFill/>
        </p:spPr>
        <p:txBody>
          <a:bodyPr wrap="square">
            <a:spAutoFit/>
          </a:bodyPr>
          <a:lstStyle/>
          <a:p>
            <a:pPr algn="just">
              <a:lnSpc>
                <a:spcPct val="150000"/>
              </a:lnSpc>
              <a:spcAft>
                <a:spcPts val="667"/>
              </a:spcAft>
            </a:pPr>
            <a:r>
              <a:rPr lang="en-US" sz="2200" dirty="0" err="1">
                <a:latin typeface="UTM Avo" panose="02040603050506020204" pitchFamily="18" charset="0"/>
                <a:ea typeface="Calibri" panose="020F0502020204030204" pitchFamily="34" charset="0"/>
                <a:cs typeface="Arial" panose="020B0604020202020204" pitchFamily="34" charset="0"/>
              </a:rPr>
              <a:t>Hãy</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tính</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tiền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điện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trung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bình</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mà</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cả</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chung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cư</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đó</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có</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thể</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tiết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kiệm</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được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trong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một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tháng</a:t>
            </a:r>
            <a:r>
              <a:rPr lang="en-US" sz="2200" dirty="0">
                <a:latin typeface="UTM Avo" panose="02040603050506020204" pitchFamily="18" charset="0"/>
                <a:ea typeface="Calibri" panose="020F0502020204030204" pitchFamily="34" charset="0"/>
                <a:cs typeface="Arial" panose="020B0604020202020204" pitchFamily="34" charset="0"/>
              </a:rPr>
              <a:t> (30 </a:t>
            </a:r>
            <a:r>
              <a:rPr lang="en-US" sz="2200" dirty="0" err="1">
                <a:latin typeface="UTM Avo" panose="02040603050506020204" pitchFamily="18" charset="0"/>
                <a:ea typeface="Calibri" panose="020F0502020204030204" pitchFamily="34" charset="0"/>
                <a:cs typeface="Arial" panose="020B0604020202020204" pitchFamily="34" charset="0"/>
              </a:rPr>
              <a:t>ngày</a:t>
            </a:r>
            <a:r>
              <a:rPr lang="en-US" sz="2200" dirty="0">
                <a:latin typeface="UTM Avo" panose="02040603050506020204" pitchFamily="18" charset="0"/>
                <a:ea typeface="Calibri" panose="020F0502020204030204" pitchFamily="34" charset="0"/>
                <a:cs typeface="Arial" panose="020B0604020202020204" pitchFamily="34" charset="0"/>
              </a:rPr>
              <a:t>).</a:t>
            </a:r>
            <a:endParaRPr lang="en-VN" sz="2200" dirty="0">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EF8AF0-8F47-48CB-AFE3-05569D991015}"/>
              </a:ext>
            </a:extLst>
          </p:cNvPr>
          <p:cNvPicPr>
            <a:picLocks noChangeAspect="1"/>
          </p:cNvPicPr>
          <p:nvPr/>
        </p:nvPicPr>
        <p:blipFill>
          <a:blip r:embed="rId4"/>
          <a:stretch>
            <a:fillRect/>
          </a:stretch>
        </p:blipFill>
        <p:spPr>
          <a:xfrm>
            <a:off x="4687147" y="3679871"/>
            <a:ext cx="6584845" cy="3079297"/>
          </a:xfrm>
          <a:prstGeom prst="rect">
            <a:avLst/>
          </a:prstGeom>
        </p:spPr>
      </p:pic>
      <p:sp>
        <p:nvSpPr>
          <p:cNvPr id="9" name="Freeform 10">
            <a:extLst>
              <a:ext uri="{FF2B5EF4-FFF2-40B4-BE49-F238E27FC236}">
                <a16:creationId xmlns:a16="http://schemas.microsoft.com/office/drawing/2014/main" id="{F456EF7C-3E64-49BE-8235-2EC5DC10B566}"/>
              </a:ext>
            </a:extLst>
          </p:cNvPr>
          <p:cNvSpPr/>
          <p:nvPr/>
        </p:nvSpPr>
        <p:spPr>
          <a:xfrm>
            <a:off x="7239000" y="820979"/>
            <a:ext cx="4820417" cy="766083"/>
          </a:xfrm>
          <a:custGeom>
            <a:avLst/>
            <a:gdLst/>
            <a:ahLst/>
            <a:cxnLst/>
            <a:rect l="l" t="t" r="r" b="b"/>
            <a:pathLst>
              <a:path w="4424182" h="965276">
                <a:moveTo>
                  <a:pt x="0" y="0"/>
                </a:moveTo>
                <a:lnTo>
                  <a:pt x="4424182" y="0"/>
                </a:lnTo>
                <a:lnTo>
                  <a:pt x="4424182" y="965276"/>
                </a:lnTo>
                <a:lnTo>
                  <a:pt x="0" y="965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800"/>
          </a:p>
        </p:txBody>
      </p:sp>
      <p:sp>
        <p:nvSpPr>
          <p:cNvPr id="13" name="TextBox 5">
            <a:extLst>
              <a:ext uri="{FF2B5EF4-FFF2-40B4-BE49-F238E27FC236}">
                <a16:creationId xmlns:a16="http://schemas.microsoft.com/office/drawing/2014/main" id="{B85A5FD5-757E-4038-A57A-276C2B81FC0A}"/>
              </a:ext>
            </a:extLst>
          </p:cNvPr>
          <p:cNvSpPr txBox="1"/>
          <p:nvPr/>
        </p:nvSpPr>
        <p:spPr>
          <a:xfrm>
            <a:off x="7503118" y="1088727"/>
            <a:ext cx="4292183" cy="359073"/>
          </a:xfrm>
          <a:prstGeom prst="rect">
            <a:avLst/>
          </a:prstGeom>
        </p:spPr>
        <p:txBody>
          <a:bodyPr wrap="square" lIns="0" tIns="0" rIns="0" bIns="0" rtlCol="0" anchor="t">
            <a:spAutoFit/>
          </a:bodyPr>
          <a:lstStyle/>
          <a:p>
            <a:pPr algn="ctr">
              <a:lnSpc>
                <a:spcPts val="2773"/>
              </a:lnSpc>
              <a:spcBef>
                <a:spcPct val="0"/>
              </a:spcBef>
            </a:pPr>
            <a:r>
              <a:rPr lang="en-US" sz="2933" b="1" dirty="0">
                <a:solidFill>
                  <a:schemeClr val="bg1"/>
                </a:solidFill>
                <a:latin typeface="UTM Avo" panose="02040603050506020204" pitchFamily="18" charset="0"/>
                <a:cs typeface="Arial" panose="020B0604020202020204" pitchFamily="34" charset="0"/>
              </a:rPr>
              <a:t>HOẠT ĐỘNG CẶP ĐÔI</a:t>
            </a:r>
          </a:p>
        </p:txBody>
      </p:sp>
    </p:spTree>
    <p:extLst>
      <p:ext uri="{BB962C8B-B14F-4D97-AF65-F5344CB8AC3E}">
        <p14:creationId xmlns:p14="http://schemas.microsoft.com/office/powerpoint/2010/main" val="326421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4A434-5C3F-408B-9D7E-95AB792A697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7CF4CC5-977D-40D4-B805-8665F90285EB}"/>
                  </a:ext>
                </a:extLst>
              </p:cNvPr>
              <p:cNvSpPr txBox="1"/>
              <p:nvPr/>
            </p:nvSpPr>
            <p:spPr>
              <a:xfrm>
                <a:off x="2590800" y="1938785"/>
                <a:ext cx="7558578" cy="3053144"/>
              </a:xfrm>
              <a:prstGeom prst="rect">
                <a:avLst/>
              </a:prstGeom>
              <a:noFill/>
            </p:spPr>
            <p:txBody>
              <a:bodyPr wrap="square">
                <a:spAutoFit/>
              </a:bodyPr>
              <a:lstStyle/>
              <a:p>
                <a:pPr algn="ctr">
                  <a:lnSpc>
                    <a:spcPct val="150000"/>
                  </a:lnSpc>
                  <a:spcAft>
                    <a:spcPts val="667"/>
                  </a:spcAft>
                </a:pPr>
                <a:r>
                  <a:rPr lang="en-US" sz="2400" b="1" u="sng" dirty="0" err="1">
                    <a:latin typeface="UTM Avo" panose="02040603050506020204" pitchFamily="18" charset="0"/>
                    <a:ea typeface="Calibri" panose="020F0502020204030204" pitchFamily="34" charset="0"/>
                    <a:cs typeface="Arial" panose="020B0604020202020204" pitchFamily="34" charset="0"/>
                  </a:rPr>
                  <a:t>Bài</a:t>
                </a:r>
                <a:r>
                  <a:rPr lang="en-US" sz="2400" b="1" u="sng" dirty="0">
                    <a:latin typeface="UTM Avo" panose="02040603050506020204" pitchFamily="18" charset="0"/>
                    <a:ea typeface="Calibri" panose="020F0502020204030204" pitchFamily="34" charset="0"/>
                    <a:cs typeface="Arial" panose="020B0604020202020204" pitchFamily="34" charset="0"/>
                  </a:rPr>
                  <a:t> </a:t>
                </a:r>
                <a:r>
                  <a:rPr lang="en-US" sz="2400" b="1" u="sng" dirty="0" err="1">
                    <a:latin typeface="UTM Avo" panose="02040603050506020204" pitchFamily="18" charset="0"/>
                    <a:ea typeface="Calibri" panose="020F0502020204030204" pitchFamily="34" charset="0"/>
                    <a:cs typeface="Arial" panose="020B0604020202020204" pitchFamily="34" charset="0"/>
                  </a:rPr>
                  <a:t>giải</a:t>
                </a:r>
                <a:endParaRPr lang="en-US" sz="2400"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tháng</a:t>
                </a:r>
                <a:r>
                  <a:rPr lang="en-US" sz="2400" dirty="0">
                    <a:latin typeface="UTM Avo" panose="02040603050506020204" pitchFamily="18" charset="0"/>
                    <a:ea typeface="Calibri" panose="020F0502020204030204" pitchFamily="34" charset="0"/>
                    <a:cs typeface="Arial" panose="020B0604020202020204" pitchFamily="34" charset="0"/>
                  </a:rPr>
                  <a:t> (30 </a:t>
                </a:r>
                <a:r>
                  <a:rPr lang="en-US" sz="2400" dirty="0" err="1">
                    <a:latin typeface="UTM Avo" panose="02040603050506020204" pitchFamily="18" charset="0"/>
                    <a:ea typeface="Calibri" panose="020F0502020204030204" pitchFamily="34" charset="0"/>
                    <a:cs typeface="Arial" panose="020B0604020202020204" pitchFamily="34" charset="0"/>
                  </a:rPr>
                  <a:t>ngày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(3 500 </a:t>
                </a:r>
                <a14:m>
                  <m:oMath xmlns:m="http://schemas.openxmlformats.org/officeDocument/2006/math">
                    <m:r>
                      <a:rPr lang="en-US"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2 000)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98 </a:t>
                </a:r>
                <a14:m>
                  <m:oMath xmlns:m="http://schemas.openxmlformats.org/officeDocument/2006/math">
                    <m:r>
                      <a:rPr lang="en-US"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Times New Roman" panose="02020603050405020304" pitchFamily="18" charset="0"/>
                    <a:cs typeface="Arial" panose="020B0604020202020204" pitchFamily="34" charset="0"/>
                  </a:rPr>
                  <a:t> 30 = 16 170 000 (</a:t>
                </a:r>
                <a:r>
                  <a:rPr lang="en-US" sz="2400" dirty="0" err="1">
                    <a:latin typeface="UTM Avo" panose="02040603050506020204" pitchFamily="18" charset="0"/>
                    <a:ea typeface="Times New Roman" panose="02020603050405020304" pitchFamily="18" charset="0"/>
                    <a:cs typeface="Arial" panose="020B0604020202020204" pitchFamily="34" charset="0"/>
                  </a:rPr>
                  <a:t>đồng</a:t>
                </a:r>
                <a:r>
                  <a:rPr lang="en-US" sz="2400" dirty="0">
                    <a:latin typeface="UTM Avo" panose="02040603050506020204" pitchFamily="18" charset="0"/>
                    <a:ea typeface="Times New Roman" panose="02020603050405020304" pitchFamily="18" charset="0"/>
                    <a:cs typeface="Arial" panose="020B0604020202020204" pitchFamily="34" charset="0"/>
                  </a:rPr>
                  <a:t>).</a:t>
                </a: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16 170 000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E7CF4CC5-977D-40D4-B805-8665F90285EB}"/>
                  </a:ext>
                </a:extLst>
              </p:cNvPr>
              <p:cNvSpPr txBox="1">
                <a:spLocks noRot="1" noChangeAspect="1" noMove="1" noResize="1" noEditPoints="1" noAdjustHandles="1" noChangeArrowheads="1" noChangeShapeType="1" noTextEdit="1"/>
              </p:cNvSpPr>
              <p:nvPr/>
            </p:nvSpPr>
            <p:spPr>
              <a:xfrm>
                <a:off x="2590800" y="1938785"/>
                <a:ext cx="7558578" cy="3053144"/>
              </a:xfrm>
              <a:prstGeom prst="rect">
                <a:avLst/>
              </a:prstGeom>
              <a:blipFill>
                <a:blip r:embed="rId4"/>
                <a:stretch>
                  <a:fillRect b="-3593"/>
                </a:stretch>
              </a:blipFill>
            </p:spPr>
            <p:txBody>
              <a:bodyPr/>
              <a:lstStyle/>
              <a:p>
                <a:r>
                  <a:rPr lang="en-US">
                    <a:noFill/>
                  </a:rPr>
                  <a:t> </a:t>
                </a:r>
              </a:p>
            </p:txBody>
          </p:sp>
        </mc:Fallback>
      </mc:AlternateContent>
      <p:sp>
        <p:nvSpPr>
          <p:cNvPr id="12" name="Freeform 10">
            <a:extLst>
              <a:ext uri="{FF2B5EF4-FFF2-40B4-BE49-F238E27FC236}">
                <a16:creationId xmlns:a16="http://schemas.microsoft.com/office/drawing/2014/main" id="{82DE09C0-FAE7-4546-AA36-F060EDAFA1BD}"/>
              </a:ext>
            </a:extLst>
          </p:cNvPr>
          <p:cNvSpPr/>
          <p:nvPr/>
        </p:nvSpPr>
        <p:spPr>
          <a:xfrm>
            <a:off x="7239000" y="820979"/>
            <a:ext cx="4820417" cy="766083"/>
          </a:xfrm>
          <a:custGeom>
            <a:avLst/>
            <a:gdLst/>
            <a:ahLst/>
            <a:cxnLst/>
            <a:rect l="l" t="t" r="r" b="b"/>
            <a:pathLst>
              <a:path w="4424182" h="965276">
                <a:moveTo>
                  <a:pt x="0" y="0"/>
                </a:moveTo>
                <a:lnTo>
                  <a:pt x="4424182" y="0"/>
                </a:lnTo>
                <a:lnTo>
                  <a:pt x="4424182" y="965276"/>
                </a:lnTo>
                <a:lnTo>
                  <a:pt x="0" y="965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800"/>
          </a:p>
        </p:txBody>
      </p:sp>
      <p:sp>
        <p:nvSpPr>
          <p:cNvPr id="13" name="TextBox 5">
            <a:extLst>
              <a:ext uri="{FF2B5EF4-FFF2-40B4-BE49-F238E27FC236}">
                <a16:creationId xmlns:a16="http://schemas.microsoft.com/office/drawing/2014/main" id="{69F1E671-C8FE-4F9B-B7A1-CBA412FA7351}"/>
              </a:ext>
            </a:extLst>
          </p:cNvPr>
          <p:cNvSpPr txBox="1"/>
          <p:nvPr/>
        </p:nvSpPr>
        <p:spPr>
          <a:xfrm>
            <a:off x="7503118" y="1088727"/>
            <a:ext cx="4292183" cy="359073"/>
          </a:xfrm>
          <a:prstGeom prst="rect">
            <a:avLst/>
          </a:prstGeom>
        </p:spPr>
        <p:txBody>
          <a:bodyPr wrap="square" lIns="0" tIns="0" rIns="0" bIns="0" rtlCol="0" anchor="t">
            <a:spAutoFit/>
          </a:bodyPr>
          <a:lstStyle/>
          <a:p>
            <a:pPr algn="ctr">
              <a:lnSpc>
                <a:spcPts val="2773"/>
              </a:lnSpc>
              <a:spcBef>
                <a:spcPct val="0"/>
              </a:spcBef>
            </a:pPr>
            <a:r>
              <a:rPr lang="en-US" sz="2933" b="1" dirty="0">
                <a:solidFill>
                  <a:schemeClr val="bg1"/>
                </a:solidFill>
                <a:latin typeface="UTM Avo" panose="02040603050506020204" pitchFamily="18" charset="0"/>
                <a:cs typeface="Arial" panose="020B0604020202020204" pitchFamily="34" charset="0"/>
              </a:rPr>
              <a:t>HOẠT ĐỘNG CẶP ĐÔI</a:t>
            </a:r>
          </a:p>
        </p:txBody>
      </p:sp>
    </p:spTree>
    <p:extLst>
      <p:ext uri="{BB962C8B-B14F-4D97-AF65-F5344CB8AC3E}">
        <p14:creationId xmlns:p14="http://schemas.microsoft.com/office/powerpoint/2010/main" val="35132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192;p6">
            <a:hlinkClick r:id="rId3"/>
            <a:extLst>
              <a:ext uri="{FF2B5EF4-FFF2-40B4-BE49-F238E27FC236}">
                <a16:creationId xmlns:a16="http://schemas.microsoft.com/office/drawing/2014/main" id="{8367DCA4-2F79-4378-8E46-6B1E7B78B726}"/>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id="{5F4BE783-AA9F-401A-B489-90DD261E2B5E}"/>
              </a:ext>
            </a:extLst>
          </p:cNvPr>
          <p:cNvSpPr txBox="1"/>
          <p:nvPr/>
        </p:nvSpPr>
        <p:spPr>
          <a:xfrm>
            <a:off x="1523999" y="1591036"/>
            <a:ext cx="9796395" cy="1675843"/>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Để có 1 giây phim hoạt hình người ta cần vẽ 24 hình. Hãy tính số hình tương ứng với các bộ phim hoạt hình dài 10 giây, 15 giây, 30 giây, 1 phút. </a:t>
            </a:r>
          </a:p>
        </p:txBody>
      </p:sp>
      <p:sp>
        <p:nvSpPr>
          <p:cNvPr id="10" name="Freeform 10">
            <a:extLst>
              <a:ext uri="{FF2B5EF4-FFF2-40B4-BE49-F238E27FC236}">
                <a16:creationId xmlns:a16="http://schemas.microsoft.com/office/drawing/2014/main" id="{F5D282FF-682B-4530-90D4-C520EB25C24A}"/>
              </a:ext>
            </a:extLst>
          </p:cNvPr>
          <p:cNvSpPr/>
          <p:nvPr/>
        </p:nvSpPr>
        <p:spPr>
          <a:xfrm>
            <a:off x="7086600" y="824953"/>
            <a:ext cx="4820417" cy="766083"/>
          </a:xfrm>
          <a:custGeom>
            <a:avLst/>
            <a:gdLst/>
            <a:ahLst/>
            <a:cxnLst/>
            <a:rect l="l" t="t" r="r" b="b"/>
            <a:pathLst>
              <a:path w="4424182" h="965276">
                <a:moveTo>
                  <a:pt x="0" y="0"/>
                </a:moveTo>
                <a:lnTo>
                  <a:pt x="4424182" y="0"/>
                </a:lnTo>
                <a:lnTo>
                  <a:pt x="4424182" y="965276"/>
                </a:lnTo>
                <a:lnTo>
                  <a:pt x="0" y="965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sz="800"/>
          </a:p>
        </p:txBody>
      </p:sp>
      <p:sp>
        <p:nvSpPr>
          <p:cNvPr id="11" name="TextBox 5">
            <a:extLst>
              <a:ext uri="{FF2B5EF4-FFF2-40B4-BE49-F238E27FC236}">
                <a16:creationId xmlns:a16="http://schemas.microsoft.com/office/drawing/2014/main" id="{FABF4D9F-8E4E-465F-B773-B38F608BA489}"/>
              </a:ext>
            </a:extLst>
          </p:cNvPr>
          <p:cNvSpPr txBox="1"/>
          <p:nvPr/>
        </p:nvSpPr>
        <p:spPr>
          <a:xfrm>
            <a:off x="7350718" y="1040777"/>
            <a:ext cx="4292183" cy="359073"/>
          </a:xfrm>
          <a:prstGeom prst="rect">
            <a:avLst/>
          </a:prstGeom>
        </p:spPr>
        <p:txBody>
          <a:bodyPr wrap="square" lIns="0" tIns="0" rIns="0" bIns="0" rtlCol="0" anchor="t">
            <a:spAutoFit/>
          </a:bodyPr>
          <a:lstStyle/>
          <a:p>
            <a:pPr algn="ctr">
              <a:lnSpc>
                <a:spcPts val="2773"/>
              </a:lnSpc>
              <a:spcBef>
                <a:spcPct val="0"/>
              </a:spcBef>
            </a:pPr>
            <a:r>
              <a:rPr lang="en-US" sz="2933" b="1" dirty="0">
                <a:solidFill>
                  <a:schemeClr val="bg1"/>
                </a:solidFill>
                <a:latin typeface="UTM Avo" panose="02040603050506020204" pitchFamily="18" charset="0"/>
                <a:cs typeface="Arial" panose="020B0604020202020204" pitchFamily="34" charset="0"/>
              </a:rPr>
              <a:t>HOẠT ĐỘNG CẶP ĐÔI</a:t>
            </a:r>
          </a:p>
        </p:txBody>
      </p:sp>
      <p:pic>
        <p:nvPicPr>
          <p:cNvPr id="5" name="Picture 4">
            <a:extLst>
              <a:ext uri="{FF2B5EF4-FFF2-40B4-BE49-F238E27FC236}">
                <a16:creationId xmlns:a16="http://schemas.microsoft.com/office/drawing/2014/main" id="{EC8BD1F2-2869-4D1D-BA99-826A34109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197" y="2971800"/>
            <a:ext cx="6858000" cy="3558838"/>
          </a:xfrm>
          <a:prstGeom prst="rect">
            <a:avLst/>
          </a:prstGeom>
        </p:spPr>
      </p:pic>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92F7C46-FC7B-44AF-90AA-77E7B7DF8DA3}"/>
              </a:ext>
            </a:extLst>
          </p:cNvPr>
          <p:cNvSpPr/>
          <p:nvPr/>
        </p:nvSpPr>
        <p:spPr>
          <a:xfrm>
            <a:off x="1608401" y="1859274"/>
            <a:ext cx="9377683" cy="3928615"/>
          </a:xfrm>
          <a:prstGeom prst="roundRect">
            <a:avLst>
              <a:gd name="adj" fmla="val 7168"/>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6" name="TextBox 6">
            <a:extLst>
              <a:ext uri="{FF2B5EF4-FFF2-40B4-BE49-F238E27FC236}">
                <a16:creationId xmlns:a16="http://schemas.microsoft.com/office/drawing/2014/main" id="{628A7D32-684A-4ED5-A1F9-C40DCF64C73E}"/>
              </a:ext>
            </a:extLst>
          </p:cNvPr>
          <p:cNvSpPr txBox="1"/>
          <p:nvPr/>
        </p:nvSpPr>
        <p:spPr>
          <a:xfrm>
            <a:off x="5105400" y="1084545"/>
            <a:ext cx="2092820" cy="593432"/>
          </a:xfrm>
          <a:prstGeom prst="rect">
            <a:avLst/>
          </a:prstGeom>
        </p:spPr>
        <p:txBody>
          <a:bodyPr wrap="square" lIns="0" tIns="0" rIns="0" bIns="0" rtlCol="0" anchor="t">
            <a:spAutoFit/>
          </a:bodyPr>
          <a:lstStyle/>
          <a:p>
            <a:pPr algn="ctr">
              <a:lnSpc>
                <a:spcPct val="150000"/>
              </a:lnSpc>
              <a:spcBef>
                <a:spcPct val="0"/>
              </a:spcBef>
            </a:pPr>
            <a:r>
              <a:rPr lang="en-US" sz="2933" b="1" u="sng" dirty="0" err="1">
                <a:latin typeface="UTM Avo" panose="02040603050506020204" pitchFamily="18" charset="0"/>
                <a:cs typeface="Arial" panose="020B0604020202020204" pitchFamily="34" charset="0"/>
              </a:rPr>
              <a:t>Bài</a:t>
            </a:r>
            <a:r>
              <a:rPr lang="en-US" sz="2933" b="1" u="sng" dirty="0">
                <a:latin typeface="UTM Avo" panose="02040603050506020204" pitchFamily="18" charset="0"/>
                <a:cs typeface="Arial" panose="020B0604020202020204" pitchFamily="34" charset="0"/>
              </a:rPr>
              <a:t> </a:t>
            </a:r>
            <a:r>
              <a:rPr lang="en-US" sz="2933" b="1" u="sng" dirty="0" err="1">
                <a:latin typeface="UTM Avo" panose="02040603050506020204" pitchFamily="18" charset="0"/>
                <a:cs typeface="Arial" panose="020B0604020202020204" pitchFamily="34" charset="0"/>
              </a:rPr>
              <a:t>giải</a:t>
            </a:r>
            <a:endParaRPr lang="en-US" sz="2933" b="1" u="sng"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C91F74-A4B3-4957-9169-5E2FA6272C0F}"/>
                  </a:ext>
                </a:extLst>
              </p:cNvPr>
              <p:cNvSpPr txBox="1"/>
              <p:nvPr/>
            </p:nvSpPr>
            <p:spPr>
              <a:xfrm>
                <a:off x="1575382" y="2090112"/>
                <a:ext cx="9443720" cy="3675365"/>
              </a:xfrm>
              <a:prstGeom prst="rect">
                <a:avLst/>
              </a:prstGeom>
              <a:noFill/>
            </p:spPr>
            <p:txBody>
              <a:bodyPr wrap="square">
                <a:spAutoFit/>
              </a:bodyPr>
              <a:lstStyle/>
              <a:p>
                <a:pPr algn="ctr">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phim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10 </a:t>
                </a:r>
                <a:r>
                  <a:rPr lang="en-US" sz="2400" dirty="0" err="1">
                    <a:latin typeface="UTM Avo" panose="02040603050506020204" pitchFamily="18" charset="0"/>
                    <a:ea typeface="Calibri" panose="020F0502020204030204" pitchFamily="34" charset="0"/>
                    <a:cs typeface="Arial" panose="020B0604020202020204" pitchFamily="34" charset="0"/>
                  </a:rPr>
                  <a:t>giây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10 = 240 (</a:t>
                </a:r>
                <a:r>
                  <a:rPr lang="en-US" sz="2400" dirty="0" err="1">
                    <a:latin typeface="UTM Avo" panose="02040603050506020204" pitchFamily="18" charset="0"/>
                    <a:ea typeface="Times New Roman" panose="02020603050405020304" pitchFamily="18" charset="0"/>
                    <a:cs typeface="Arial" panose="020B0604020202020204" pitchFamily="34" charset="0"/>
                  </a:rPr>
                  <a:t>hình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phim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15 </a:t>
                </a:r>
                <a:r>
                  <a:rPr lang="en-US" sz="2400" dirty="0" err="1">
                    <a:latin typeface="UTM Avo" panose="02040603050506020204" pitchFamily="18" charset="0"/>
                    <a:ea typeface="Calibri" panose="020F0502020204030204" pitchFamily="34" charset="0"/>
                    <a:cs typeface="Arial" panose="020B0604020202020204" pitchFamily="34" charset="0"/>
                  </a:rPr>
                  <a:t>giây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15 = 360 (</a:t>
                </a:r>
                <a:r>
                  <a:rPr lang="en-US" sz="2400" dirty="0" err="1">
                    <a:latin typeface="UTM Avo" panose="02040603050506020204" pitchFamily="18" charset="0"/>
                    <a:ea typeface="Times New Roman" panose="02020603050405020304" pitchFamily="18" charset="0"/>
                    <a:cs typeface="Arial" panose="020B0604020202020204" pitchFamily="34" charset="0"/>
                  </a:rPr>
                  <a:t>hình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phim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30 </a:t>
                </a:r>
                <a:r>
                  <a:rPr lang="en-US" sz="2400" dirty="0" err="1">
                    <a:latin typeface="UTM Avo" panose="02040603050506020204" pitchFamily="18" charset="0"/>
                    <a:ea typeface="Calibri" panose="020F0502020204030204" pitchFamily="34" charset="0"/>
                    <a:cs typeface="Arial" panose="020B0604020202020204" pitchFamily="34" charset="0"/>
                  </a:rPr>
                  <a:t>giây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30 = 720 (</a:t>
                </a:r>
                <a:r>
                  <a:rPr lang="en-US" sz="2400" dirty="0" err="1">
                    <a:latin typeface="UTM Avo" panose="02040603050506020204" pitchFamily="18" charset="0"/>
                    <a:ea typeface="Times New Roman" panose="02020603050405020304" pitchFamily="18" charset="0"/>
                    <a:cs typeface="Arial" panose="020B0604020202020204" pitchFamily="34" charset="0"/>
                  </a:rPr>
                  <a:t>hình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phim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phút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60 = 1 440 (</a:t>
                </a:r>
                <a:r>
                  <a:rPr lang="en-US" sz="2400" dirty="0" err="1">
                    <a:latin typeface="UTM Avo" panose="02040603050506020204" pitchFamily="18" charset="0"/>
                    <a:ea typeface="Times New Roman" panose="02020603050405020304" pitchFamily="18" charset="0"/>
                    <a:cs typeface="Arial" panose="020B0604020202020204" pitchFamily="34" charset="0"/>
                  </a:rPr>
                  <a:t>hình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D7C91F74-A4B3-4957-9169-5E2FA6272C0F}"/>
                  </a:ext>
                </a:extLst>
              </p:cNvPr>
              <p:cNvSpPr txBox="1">
                <a:spLocks noRot="1" noChangeAspect="1" noMove="1" noResize="1" noEditPoints="1" noAdjustHandles="1" noChangeArrowheads="1" noChangeShapeType="1" noTextEdit="1"/>
              </p:cNvSpPr>
              <p:nvPr/>
            </p:nvSpPr>
            <p:spPr>
              <a:xfrm>
                <a:off x="1575382" y="2090112"/>
                <a:ext cx="9443720" cy="3675365"/>
              </a:xfrm>
              <a:prstGeom prst="rect">
                <a:avLst/>
              </a:prstGeom>
              <a:blipFill>
                <a:blip r:embed="rId3"/>
                <a:stretch>
                  <a:fillRect t="-1327" b="-2653"/>
                </a:stretch>
              </a:blipFill>
            </p:spPr>
            <p:txBody>
              <a:bodyPr/>
              <a:lstStyle/>
              <a:p>
                <a:r>
                  <a:rPr lang="en-US">
                    <a:noFill/>
                  </a:rPr>
                  <a:t> </a:t>
                </a:r>
              </a:p>
            </p:txBody>
          </p:sp>
        </mc:Fallback>
      </mc:AlternateContent>
    </p:spTree>
    <p:extLst>
      <p:ext uri="{BB962C8B-B14F-4D97-AF65-F5344CB8AC3E}">
        <p14:creationId xmlns:p14="http://schemas.microsoft.com/office/powerpoint/2010/main" val="4020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par>
                          <p:cTn id="19" fill="hold">
                            <p:stCondLst>
                              <p:cond delay="500"/>
                            </p:stCondLst>
                            <p:childTnLst>
                              <p:par>
                                <p:cTn id="20" presetID="12" presetClass="entr" presetSubtype="4" fill="hold" nodeType="after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 calcmode="lin" valueType="num">
                                      <p:cBhvr additive="base">
                                        <p:cTn id="22"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additive="base">
                                        <p:cTn id="28"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8">
                                            <p:txEl>
                                              <p:pRg st="2" end="2"/>
                                            </p:txEl>
                                          </p:spTgt>
                                        </p:tgtEl>
                                      </p:cBhvr>
                                    </p:animEffect>
                                  </p:childTnLst>
                                </p:cTn>
                              </p:par>
                            </p:childTnLst>
                          </p:cTn>
                        </p:par>
                        <p:par>
                          <p:cTn id="30" fill="hold">
                            <p:stCondLst>
                              <p:cond delay="500"/>
                            </p:stCondLst>
                            <p:childTnLst>
                              <p:par>
                                <p:cTn id="31" presetID="12" presetClass="entr" presetSubtype="4" fill="hold" nodeType="after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 calcmode="lin" valueType="num">
                                      <p:cBhvr additive="base">
                                        <p:cTn id="3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40" dur="500"/>
                                        <p:tgtEl>
                                          <p:spTgt spid="8">
                                            <p:txEl>
                                              <p:pRg st="4" end="4"/>
                                            </p:txEl>
                                          </p:spTgt>
                                        </p:tgtEl>
                                      </p:cBhvr>
                                    </p:animEffect>
                                  </p:childTnLst>
                                </p:cTn>
                              </p:par>
                            </p:childTnLst>
                          </p:cTn>
                        </p:par>
                        <p:par>
                          <p:cTn id="41" fill="hold">
                            <p:stCondLst>
                              <p:cond delay="500"/>
                            </p:stCondLst>
                            <p:childTnLst>
                              <p:par>
                                <p:cTn id="42" presetID="12" presetClass="entr" presetSubtype="4" fill="hold" nodeType="after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 calcmode="lin" valueType="num">
                                      <p:cBhvr additive="base">
                                        <p:cTn id="44"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 calcmode="lin" valueType="num">
                                      <p:cBhvr additive="base">
                                        <p:cTn id="50"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51" dur="500"/>
                                        <p:tgtEl>
                                          <p:spTgt spid="8">
                                            <p:txEl>
                                              <p:pRg st="6" end="6"/>
                                            </p:txEl>
                                          </p:spTgt>
                                        </p:tgtEl>
                                      </p:cBhvr>
                                    </p:animEffect>
                                  </p:childTnLst>
                                </p:cTn>
                              </p:par>
                            </p:childTnLst>
                          </p:cTn>
                        </p:par>
                        <p:par>
                          <p:cTn id="52" fill="hold">
                            <p:stCondLst>
                              <p:cond delay="500"/>
                            </p:stCondLst>
                            <p:childTnLst>
                              <p:par>
                                <p:cTn id="53" presetID="12" presetClass="entr" presetSubtype="4" fill="hold" nodeType="after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 calcmode="lin" valueType="num">
                                      <p:cBhvr additive="base">
                                        <p:cTn id="55"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lvl="0" algn="ctr">
              <a:lnSpc>
                <a:spcPct val="150000"/>
              </a:lnSpc>
              <a:spcAft>
                <a:spcPts val="1000"/>
              </a:spcAft>
              <a:buClr>
                <a:srgbClr val="000000"/>
              </a:buClr>
              <a:defRPr/>
            </a:pPr>
            <a:r>
              <a:rPr lang="vi-VN" sz="32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Qua bài học hôm nay, em biết thêm được điều gì?</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24280" y="1589692"/>
            <a:ext cx="9743440" cy="1473801"/>
          </a:xfrm>
          <a:prstGeom prst="rect">
            <a:avLst/>
          </a:prstGeom>
          <a:noFill/>
        </p:spPr>
        <p:txBody>
          <a:bodyPr wrap="square">
            <a:spAutoFit/>
          </a:bodyPr>
          <a:lstStyle/>
          <a:p>
            <a:pPr lvl="0" algn="ctr">
              <a:lnSpc>
                <a:spcPct val="150000"/>
              </a:lnSpc>
              <a:spcAft>
                <a:spcPts val="1000"/>
              </a:spcAft>
              <a:buClr>
                <a:srgbClr val="000000"/>
              </a:buClr>
              <a:defRPr/>
            </a:pPr>
            <a:r>
              <a:rPr lang="vi-VN" sz="32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Những điều đó giúp ích gì cho em trong cuộc sống hằng ngày?</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854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652203CE-09FD-4596-BCE8-6A6BE353E83E}"/>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397359" y="4339237"/>
            <a:ext cx="3397282" cy="9594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buClr>
                <a:srgbClr val="000000"/>
              </a:buClr>
              <a:defRPr/>
            </a:pPr>
            <a:r>
              <a:rPr lang="pt-BR" sz="2000" b="1" kern="0">
                <a:solidFill>
                  <a:srgbClr val="000000"/>
                </a:solidFill>
                <a:latin typeface="UTM Avo" panose="02040603050506020204" pitchFamily="18" charset="0"/>
                <a:ea typeface="Calibri" panose="020F0502020204030204" pitchFamily="34" charset="0"/>
                <a:cs typeface="Arial"/>
                <a:sym typeface="Arial"/>
              </a:rPr>
              <a:t>Bài 51 – Em vui học toán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231326CB-B92E-48FD-874B-616DB53D073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01388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UTM Avo" panose="02040603050506020204" pitchFamily="18" charset="0"/>
                <a:cs typeface="Arial" panose="020B0604020202020204" pitchFamily="34" charset="0"/>
              </a:rPr>
              <a:t>CHƠI TRỐN TÌM </a:t>
            </a:r>
          </a:p>
          <a:p>
            <a:pPr algn="ctr" defTabSz="1219170"/>
            <a:r>
              <a:rPr lang="en-US" sz="3200" b="1" dirty="0">
                <a:solidFill>
                  <a:prstClr val="white"/>
                </a:solidFill>
                <a:latin typeface="UTM Avo" panose="02040603050506020204" pitchFamily="18"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 action="ppaction://hlinkshowjump?jump=next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22859" y="351087"/>
            <a:ext cx="6237010" cy="1573696"/>
          </a:xfrm>
          <a:prstGeom prst="rect">
            <a:avLst/>
          </a:prstGeom>
          <a:noFill/>
        </p:spPr>
        <p:txBody>
          <a:bodyPr wrap="square" rtlCol="0">
            <a:spAutoFit/>
          </a:bodyPr>
          <a:lstStyle/>
          <a:p>
            <a:pPr algn="ctr" defTabSz="1219170"/>
            <a:r>
              <a:rPr lang="vi-VN" sz="2400" b="1" dirty="0">
                <a:solidFill>
                  <a:prstClr val="white"/>
                </a:solidFill>
                <a:latin typeface="UTM Avo" panose="02040603050506020204" pitchFamily="18" charset="0"/>
              </a:rPr>
              <a:t>Câu 1: </a:t>
            </a:r>
            <a:r>
              <a:rPr lang="vi-VN" sz="2400" dirty="0">
                <a:solidFill>
                  <a:prstClr val="white"/>
                </a:solidFill>
                <a:latin typeface="UTM Avo" panose="02040603050506020204" pitchFamily="18" charset="0"/>
              </a:rPr>
              <a:t>Việt mua 5 chiếc thước đo góc cùng loại phải trả 40 000 đồng. Hỏi Mai có 24 000 đồng thì mua được máy chiếc thước đo góc loại đó?</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UTM Avo" panose="02040603050506020204" pitchFamily="18" charset="0"/>
                <a:cs typeface="Arial" panose="020B0604020202020204" pitchFamily="34" charset="0"/>
              </a:rPr>
              <a:t>ĐÚNG RỒI</a:t>
            </a:r>
          </a:p>
        </p:txBody>
      </p:sp>
      <p:sp>
        <p:nvSpPr>
          <p:cNvPr id="33" name="Rounded Rectangle 32"/>
          <p:cNvSpPr/>
          <p:nvPr/>
        </p:nvSpPr>
        <p:spPr>
          <a:xfrm>
            <a:off x="164289" y="2039937"/>
            <a:ext cx="2679081" cy="108366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UTM Avo" panose="02040603050506020204" pitchFamily="18" charset="0"/>
              </a:rPr>
              <a:t>A. 4 </a:t>
            </a:r>
            <a:r>
              <a:rPr lang="en-US" sz="3200" dirty="0" err="1">
                <a:solidFill>
                  <a:srgbClr val="0000FF"/>
                </a:solidFill>
                <a:latin typeface="UTM Avo" panose="02040603050506020204" pitchFamily="18" charset="0"/>
              </a:rPr>
              <a:t>chiếc</a:t>
            </a:r>
            <a:r>
              <a:rPr lang="en-US" sz="3200" dirty="0">
                <a:solidFill>
                  <a:srgbClr val="0000FF"/>
                </a:solidFill>
                <a:latin typeface="UTM Avo" panose="02040603050506020204" pitchFamily="18" charset="0"/>
              </a:rPr>
              <a:t>.</a:t>
            </a:r>
          </a:p>
        </p:txBody>
      </p:sp>
      <p:sp>
        <p:nvSpPr>
          <p:cNvPr id="44" name="Rounded Rectangle 43"/>
          <p:cNvSpPr/>
          <p:nvPr/>
        </p:nvSpPr>
        <p:spPr>
          <a:xfrm>
            <a:off x="3222423" y="2049387"/>
            <a:ext cx="2782271" cy="108366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B</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2</a:t>
            </a:r>
            <a:r>
              <a:rPr lang="en-US" sz="3200" dirty="0">
                <a:solidFill>
                  <a:srgbClr val="0000FF"/>
                </a:solidFill>
                <a:latin typeface="UTM Avo" panose="02040603050506020204" pitchFamily="18" charset="0"/>
              </a:rPr>
              <a:t> </a:t>
            </a:r>
            <a:r>
              <a:rPr lang="en-US" sz="3200" dirty="0" err="1">
                <a:solidFill>
                  <a:srgbClr val="0000FF"/>
                </a:solidFill>
                <a:latin typeface="UTM Avo" panose="02040603050506020204" pitchFamily="18" charset="0"/>
              </a:rPr>
              <a:t>chiếc</a:t>
            </a:r>
            <a:r>
              <a:rPr lang="en-US" sz="3200" dirty="0">
                <a:solidFill>
                  <a:srgbClr val="0000FF"/>
                </a:solidFill>
                <a:latin typeface="UTM Avo" panose="02040603050506020204" pitchFamily="18" charset="0"/>
              </a:rPr>
              <a:t>.</a:t>
            </a:r>
          </a:p>
        </p:txBody>
      </p:sp>
      <p:sp>
        <p:nvSpPr>
          <p:cNvPr id="45" name="Rounded Rectangle 44"/>
          <p:cNvSpPr/>
          <p:nvPr/>
        </p:nvSpPr>
        <p:spPr>
          <a:xfrm>
            <a:off x="6274205" y="2073669"/>
            <a:ext cx="2782271" cy="108366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C</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3</a:t>
            </a:r>
            <a:r>
              <a:rPr lang="en-US" sz="3200" dirty="0">
                <a:solidFill>
                  <a:srgbClr val="0000FF"/>
                </a:solidFill>
                <a:latin typeface="UTM Avo" panose="02040603050506020204" pitchFamily="18" charset="0"/>
              </a:rPr>
              <a:t> </a:t>
            </a:r>
            <a:r>
              <a:rPr lang="en-US" sz="3200" dirty="0" err="1">
                <a:solidFill>
                  <a:srgbClr val="0000FF"/>
                </a:solidFill>
                <a:latin typeface="UTM Avo" panose="02040603050506020204" pitchFamily="18" charset="0"/>
              </a:rPr>
              <a:t>chiếc</a:t>
            </a:r>
            <a:r>
              <a:rPr lang="en-US" sz="3200" dirty="0">
                <a:solidFill>
                  <a:srgbClr val="0000FF"/>
                </a:solidFill>
                <a:latin typeface="UTM Avo" panose="02040603050506020204" pitchFamily="18" charset="0"/>
              </a:rPr>
              <a:t>.</a:t>
            </a:r>
          </a:p>
        </p:txBody>
      </p:sp>
      <p:sp>
        <p:nvSpPr>
          <p:cNvPr id="46" name="Rounded Rectangle 45"/>
          <p:cNvSpPr/>
          <p:nvPr/>
        </p:nvSpPr>
        <p:spPr>
          <a:xfrm>
            <a:off x="9296618" y="2058225"/>
            <a:ext cx="2703459" cy="108366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D</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1</a:t>
            </a:r>
            <a:r>
              <a:rPr lang="en-US" sz="3200" dirty="0">
                <a:solidFill>
                  <a:srgbClr val="0000FF"/>
                </a:solidFill>
                <a:latin typeface="UTM Avo" panose="02040603050506020204" pitchFamily="18" charset="0"/>
              </a:rPr>
              <a:t> </a:t>
            </a:r>
            <a:r>
              <a:rPr lang="en-US" sz="3200" dirty="0" err="1">
                <a:solidFill>
                  <a:srgbClr val="0000FF"/>
                </a:solidFill>
                <a:latin typeface="UTM Avo" panose="02040603050506020204" pitchFamily="18" charset="0"/>
              </a:rPr>
              <a:t>chiếc</a:t>
            </a:r>
            <a:r>
              <a:rPr lang="en-US" sz="3200" dirty="0">
                <a:solidFill>
                  <a:srgbClr val="0000FF"/>
                </a:solidFill>
                <a:latin typeface="UTM Avo" panose="02040603050506020204" pitchFamily="18" charset="0"/>
              </a:rPr>
              <a:t>.</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par>
                                <p:cTn id="54" presetID="1" presetClass="mediacall" presetSubtype="0" fill="hold" nodeType="withEffect">
                                  <p:stCondLst>
                                    <p:cond delay="0"/>
                                  </p:stCondLst>
                                  <p:childTnLst>
                                    <p:cmd type="call" cmd="playFrom(0.0)">
                                      <p:cBhvr>
                                        <p:cTn id="55" dur="2843" fill="hold"/>
                                        <p:tgtEl>
                                          <p:spTgt spid="5"/>
                                        </p:tgtEl>
                                      </p:cBhvr>
                                    </p:cmd>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par>
                                <p:cTn id="67" presetID="1" presetClass="mediacall" presetSubtype="0" fill="hold" nodeType="withEffect">
                                  <p:stCondLst>
                                    <p:cond delay="0"/>
                                  </p:stCondLst>
                                  <p:childTnLst>
                                    <p:cmd type="call" cmd="playFrom(0.0)">
                                      <p:cBhvr>
                                        <p:cTn id="68" dur="2843" fill="hold"/>
                                        <p:tgtEl>
                                          <p:spTgt spid="4"/>
                                        </p:tgtEl>
                                      </p:cBhvr>
                                    </p:cmd>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7"/>
                                        </p:tgtEl>
                                        <p:attrNameLst>
                                          <p:attrName>r</p:attrName>
                                        </p:attrNameLst>
                                      </p:cBhvr>
                                    </p:animRot>
                                    <p:animRot by="-240000">
                                      <p:cBhvr>
                                        <p:cTn id="76" dur="600" fill="hold">
                                          <p:stCondLst>
                                            <p:cond delay="600"/>
                                          </p:stCondLst>
                                        </p:cTn>
                                        <p:tgtEl>
                                          <p:spTgt spid="27"/>
                                        </p:tgtEl>
                                        <p:attrNameLst>
                                          <p:attrName>r</p:attrName>
                                        </p:attrNameLst>
                                      </p:cBhvr>
                                    </p:animRot>
                                    <p:animRot by="240000">
                                      <p:cBhvr>
                                        <p:cTn id="77" dur="600" fill="hold">
                                          <p:stCondLst>
                                            <p:cond delay="1200"/>
                                          </p:stCondLst>
                                        </p:cTn>
                                        <p:tgtEl>
                                          <p:spTgt spid="27"/>
                                        </p:tgtEl>
                                        <p:attrNameLst>
                                          <p:attrName>r</p:attrName>
                                        </p:attrNameLst>
                                      </p:cBhvr>
                                    </p:animRot>
                                    <p:animRot by="-240000">
                                      <p:cBhvr>
                                        <p:cTn id="78" dur="600" fill="hold">
                                          <p:stCondLst>
                                            <p:cond delay="1800"/>
                                          </p:stCondLst>
                                        </p:cTn>
                                        <p:tgtEl>
                                          <p:spTgt spid="27"/>
                                        </p:tgtEl>
                                        <p:attrNameLst>
                                          <p:attrName>r</p:attrName>
                                        </p:attrNameLst>
                                      </p:cBhvr>
                                    </p:animRot>
                                    <p:animRot by="120000">
                                      <p:cBhvr>
                                        <p:cTn id="79" dur="600" fill="hold">
                                          <p:stCondLst>
                                            <p:cond delay="2400"/>
                                          </p:stCondLst>
                                        </p:cTn>
                                        <p:tgtEl>
                                          <p:spTgt spid="27"/>
                                        </p:tgtEl>
                                        <p:attrNameLst>
                                          <p:attrName>r</p:attrName>
                                        </p:attrNameLst>
                                      </p:cBhvr>
                                    </p:animRot>
                                  </p:childTnLst>
                                </p:cTn>
                              </p:par>
                              <p:par>
                                <p:cTn id="80" presetID="1" presetClass="mediacall" presetSubtype="0" fill="hold" nodeType="withEffect">
                                  <p:stCondLst>
                                    <p:cond delay="0"/>
                                  </p:stCondLst>
                                  <p:childTnLst>
                                    <p:cmd type="call" cmd="playFrom(0.0)">
                                      <p:cBhvr>
                                        <p:cTn id="81" dur="2843" fill="hold"/>
                                        <p:tgtEl>
                                          <p:spTgt spid="2"/>
                                        </p:tgtEl>
                                      </p:cBhvr>
                                    </p:cmd>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4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1"/>
                                        </p:tgtEl>
                                        <p:attrNameLst>
                                          <p:attrName>style.visibility</p:attrName>
                                        </p:attrNameLst>
                                      </p:cBhvr>
                                      <p:to>
                                        <p:strVal val="visible"/>
                                      </p:to>
                                    </p:set>
                                  </p:childTnLst>
                                </p:cTn>
                              </p:par>
                              <p:par>
                                <p:cTn id="87" presetID="21" presetClass="emph" presetSubtype="0" repeatCount="indefinite" fill="hold" grpId="1" nodeType="withEffect">
                                  <p:stCondLst>
                                    <p:cond delay="0"/>
                                  </p:stCondLst>
                                  <p:childTnLst>
                                    <p:animClr clrSpc="hsl" dir="cw">
                                      <p:cBhvr override="childStyle">
                                        <p:cTn id="88" dur="500" fill="hold"/>
                                        <p:tgtEl>
                                          <p:spTgt spid="45"/>
                                        </p:tgtEl>
                                        <p:attrNameLst>
                                          <p:attrName>style.color</p:attrName>
                                        </p:attrNameLst>
                                      </p:cBhvr>
                                      <p:by>
                                        <p:hsl h="7200000" s="0" l="0"/>
                                      </p:by>
                                    </p:animClr>
                                    <p:animClr clrSpc="hsl" dir="cw">
                                      <p:cBhvr>
                                        <p:cTn id="89" dur="500" fill="hold"/>
                                        <p:tgtEl>
                                          <p:spTgt spid="45"/>
                                        </p:tgtEl>
                                        <p:attrNameLst>
                                          <p:attrName>fillcolor</p:attrName>
                                        </p:attrNameLst>
                                      </p:cBhvr>
                                      <p:by>
                                        <p:hsl h="7200000" s="0" l="0"/>
                                      </p:by>
                                    </p:animClr>
                                    <p:animClr clrSpc="hsl" dir="cw">
                                      <p:cBhvr>
                                        <p:cTn id="90" dur="500" fill="hold"/>
                                        <p:tgtEl>
                                          <p:spTgt spid="45"/>
                                        </p:tgtEl>
                                        <p:attrNameLst>
                                          <p:attrName>stroke.color</p:attrName>
                                        </p:attrNameLst>
                                      </p:cBhvr>
                                      <p:by>
                                        <p:hsl h="7200000" s="0" l="0"/>
                                      </p:by>
                                    </p:animClr>
                                    <p:set>
                                      <p:cBhvr>
                                        <p:cTn id="91" dur="500" fill="hold"/>
                                        <p:tgtEl>
                                          <p:spTgt spid="45"/>
                                        </p:tgtEl>
                                        <p:attrNameLst>
                                          <p:attrName>fill.type</p:attrName>
                                        </p:attrNameLst>
                                      </p:cBhvr>
                                      <p:to>
                                        <p:strVal val="solid"/>
                                      </p:to>
                                    </p:set>
                                  </p:childTnLst>
                                </p:cTn>
                              </p:par>
                              <p:par>
                                <p:cTn id="92" presetID="32" presetClass="emph" presetSubtype="0" repeatCount="indefinite" fill="hold" nodeType="withEffect">
                                  <p:stCondLst>
                                    <p:cond delay="0"/>
                                  </p:stCondLst>
                                  <p:childTnLst>
                                    <p:animRot by="120000">
                                      <p:cBhvr>
                                        <p:cTn id="93" dur="200" fill="hold">
                                          <p:stCondLst>
                                            <p:cond delay="0"/>
                                          </p:stCondLst>
                                        </p:cTn>
                                        <p:tgtEl>
                                          <p:spTgt spid="2051"/>
                                        </p:tgtEl>
                                        <p:attrNameLst>
                                          <p:attrName>r</p:attrName>
                                        </p:attrNameLst>
                                      </p:cBhvr>
                                    </p:animRot>
                                    <p:animRot by="-240000">
                                      <p:cBhvr>
                                        <p:cTn id="94" dur="400" fill="hold">
                                          <p:stCondLst>
                                            <p:cond delay="400"/>
                                          </p:stCondLst>
                                        </p:cTn>
                                        <p:tgtEl>
                                          <p:spTgt spid="2051"/>
                                        </p:tgtEl>
                                        <p:attrNameLst>
                                          <p:attrName>r</p:attrName>
                                        </p:attrNameLst>
                                      </p:cBhvr>
                                    </p:animRot>
                                    <p:animRot by="240000">
                                      <p:cBhvr>
                                        <p:cTn id="95" dur="400" fill="hold">
                                          <p:stCondLst>
                                            <p:cond delay="800"/>
                                          </p:stCondLst>
                                        </p:cTn>
                                        <p:tgtEl>
                                          <p:spTgt spid="2051"/>
                                        </p:tgtEl>
                                        <p:attrNameLst>
                                          <p:attrName>r</p:attrName>
                                        </p:attrNameLst>
                                      </p:cBhvr>
                                    </p:animRot>
                                    <p:animRot by="-240000">
                                      <p:cBhvr>
                                        <p:cTn id="96" dur="400" fill="hold">
                                          <p:stCondLst>
                                            <p:cond delay="1200"/>
                                          </p:stCondLst>
                                        </p:cTn>
                                        <p:tgtEl>
                                          <p:spTgt spid="2051"/>
                                        </p:tgtEl>
                                        <p:attrNameLst>
                                          <p:attrName>r</p:attrName>
                                        </p:attrNameLst>
                                      </p:cBhvr>
                                    </p:animRot>
                                    <p:animRot by="120000">
                                      <p:cBhvr>
                                        <p:cTn id="97" dur="400" fill="hold">
                                          <p:stCondLst>
                                            <p:cond delay="1600"/>
                                          </p:stCondLst>
                                        </p:cTn>
                                        <p:tgtEl>
                                          <p:spTgt spid="2051"/>
                                        </p:tgtEl>
                                        <p:attrNameLst>
                                          <p:attrName>r</p:attrName>
                                        </p:attrNameLst>
                                      </p:cBhvr>
                                    </p:animRot>
                                  </p:childTnLst>
                                  <p:subTnLst>
                                    <p:audio>
                                      <p:cMediaNode>
                                        <p:cTn display="0" masterRel="sameClick">
                                          <p:stCondLst>
                                            <p:cond evt="begin" delay="0">
                                              <p:tn val="92"/>
                                            </p:cond>
                                          </p:stCondLst>
                                          <p:endCondLst>
                                            <p:cond evt="onStopAudio" delay="0">
                                              <p:tgtEl>
                                                <p:sldTgt/>
                                              </p:tgtEl>
                                            </p:cond>
                                          </p:endCondLst>
                                        </p:cTn>
                                        <p:tgtEl>
                                          <p:sndTgt r:embed="rId7" name="applause.wav"/>
                                        </p:tgtEl>
                                      </p:cMediaNode>
                                    </p:audio>
                                  </p:subTnLst>
                                </p:cTn>
                              </p:par>
                              <p:par>
                                <p:cTn id="98" presetID="1"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childTnLst>
                                </p:cTn>
                              </p:par>
                              <p:par>
                                <p:cTn id="100" presetID="26" presetClass="emph" presetSubtype="0" repeatCount="3000" fill="hold" grpId="1" nodeType="withEffect">
                                  <p:stCondLst>
                                    <p:cond delay="0"/>
                                  </p:stCondLst>
                                  <p:childTnLst>
                                    <p:animEffect transition="out" filter="fade">
                                      <p:cBhvr>
                                        <p:cTn id="101" dur="500" tmFilter="0, 0; .2, .5; .8, .5; 1, 0"/>
                                        <p:tgtEl>
                                          <p:spTgt spid="32"/>
                                        </p:tgtEl>
                                      </p:cBhvr>
                                    </p:animEffect>
                                    <p:animScale>
                                      <p:cBhvr>
                                        <p:cTn id="102" dur="250" autoRev="1" fill="hold"/>
                                        <p:tgtEl>
                                          <p:spTgt spid="32"/>
                                        </p:tgtEl>
                                      </p:cBhvr>
                                      <p:by x="105000" y="105000"/>
                                    </p:animScale>
                                  </p:childTnLst>
                                </p:cTn>
                              </p:par>
                              <p:par>
                                <p:cTn id="103" presetID="1" presetClass="exit" presetSubtype="0" fill="hold" grpId="2" nodeType="withEffect">
                                  <p:stCondLst>
                                    <p:cond delay="2500"/>
                                  </p:stCondLst>
                                  <p:childTnLst>
                                    <p:set>
                                      <p:cBhvr>
                                        <p:cTn id="104"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80000">
                <p:cTn id="106" fill="hold" display="0">
                  <p:stCondLst>
                    <p:cond delay="indefinite"/>
                  </p:stCondLst>
                  <p:endCondLst>
                    <p:cond evt="onStopAudio" delay="0">
                      <p:tgtEl>
                        <p:sldTgt/>
                      </p:tgtEl>
                    </p:cond>
                  </p:endCondLst>
                </p:cTn>
                <p:tgtEl>
                  <p:spTgt spid="3"/>
                </p:tgtEl>
              </p:cMediaNode>
            </p:audio>
            <p:audio>
              <p:cMediaNode vol="80000">
                <p:cTn id="107" fill="hold" display="0">
                  <p:stCondLst>
                    <p:cond delay="indefinite"/>
                  </p:stCondLst>
                  <p:endCondLst>
                    <p:cond evt="onStopAudio" delay="0">
                      <p:tgtEl>
                        <p:sldTgt/>
                      </p:tgtEl>
                    </p:cond>
                  </p:endCondLst>
                </p:cTn>
                <p:tgtEl>
                  <p:spTgt spid="4"/>
                </p:tgtEl>
              </p:cMediaNode>
            </p:audio>
            <p:audio>
              <p:cMediaNode vol="80000">
                <p:cTn id="108"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7027"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3600" y="-2057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872791" y="424036"/>
            <a:ext cx="6233384" cy="1384995"/>
          </a:xfrm>
          <a:prstGeom prst="rect">
            <a:avLst/>
          </a:prstGeom>
          <a:noFill/>
        </p:spPr>
        <p:txBody>
          <a:bodyPr wrap="square" rtlCol="0">
            <a:spAutoFit/>
          </a:bodyPr>
          <a:lstStyle/>
          <a:p>
            <a:pPr algn="ctr" defTabSz="1219170"/>
            <a:r>
              <a:rPr lang="vi-VN" sz="2800" b="1" dirty="0">
                <a:solidFill>
                  <a:prstClr val="white"/>
                </a:solidFill>
                <a:latin typeface="UTM Avo" panose="02040603050506020204" pitchFamily="18" charset="0"/>
              </a:rPr>
              <a:t>Câu 2: </a:t>
            </a:r>
            <a:r>
              <a:rPr lang="vi-VN" sz="2800" dirty="0">
                <a:solidFill>
                  <a:prstClr val="white"/>
                </a:solidFill>
                <a:latin typeface="UTM Avo" panose="02040603050506020204" pitchFamily="18" charset="0"/>
              </a:rPr>
              <a:t>Bác Nga xếp đều 60 quả trứng vào 6 khay. Hỏi 4 khay trứng như vậy có bao nhiêu quả?</a:t>
            </a:r>
            <a:endParaRPr lang="en-US" sz="2800" dirty="0" err="1">
              <a:solidFill>
                <a:prstClr val="white"/>
              </a:solidFill>
              <a:latin typeface="UTM Avo" panose="02040603050506020204" pitchFamily="18"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616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UTM Avo" panose="02040603050506020204" pitchFamily="18" charset="0"/>
                <a:cs typeface="Arial" panose="020B0604020202020204" pitchFamily="34" charset="0"/>
              </a:rPr>
              <a:t>ĐÚNG RỒI</a:t>
            </a:r>
          </a:p>
        </p:txBody>
      </p:sp>
      <p:sp>
        <p:nvSpPr>
          <p:cNvPr id="47" name="Rounded Rectangle 46"/>
          <p:cNvSpPr/>
          <p:nvPr/>
        </p:nvSpPr>
        <p:spPr>
          <a:xfrm>
            <a:off x="650407" y="2024190"/>
            <a:ext cx="2438400" cy="104855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UTM Avo" panose="02040603050506020204" pitchFamily="18" charset="0"/>
              </a:rPr>
              <a:t>A. </a:t>
            </a:r>
            <a:r>
              <a:rPr lang="vi-VN" sz="3200" dirty="0">
                <a:solidFill>
                  <a:srgbClr val="0000FF"/>
                </a:solidFill>
                <a:latin typeface="UTM Avo" panose="02040603050506020204" pitchFamily="18" charset="0"/>
              </a:rPr>
              <a:t>50 quả.</a:t>
            </a:r>
            <a:endParaRPr lang="en-US" sz="3200" dirty="0">
              <a:solidFill>
                <a:srgbClr val="0000FF"/>
              </a:solidFill>
              <a:latin typeface="UTM Avo" panose="02040603050506020204" pitchFamily="18" charset="0"/>
            </a:endParaRPr>
          </a:p>
        </p:txBody>
      </p:sp>
      <p:sp>
        <p:nvSpPr>
          <p:cNvPr id="48" name="Rounded Rectangle 47"/>
          <p:cNvSpPr/>
          <p:nvPr/>
        </p:nvSpPr>
        <p:spPr>
          <a:xfrm>
            <a:off x="3609020" y="2026376"/>
            <a:ext cx="2531001"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B</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20 quả.</a:t>
            </a:r>
            <a:endParaRPr lang="en-US" sz="3200" dirty="0">
              <a:solidFill>
                <a:srgbClr val="0000FF"/>
              </a:solidFill>
              <a:latin typeface="UTM Avo" panose="02040603050506020204" pitchFamily="18" charset="0"/>
            </a:endParaRPr>
          </a:p>
        </p:txBody>
      </p:sp>
      <p:sp>
        <p:nvSpPr>
          <p:cNvPr id="49" name="Rounded Rectangle 48"/>
          <p:cNvSpPr/>
          <p:nvPr/>
        </p:nvSpPr>
        <p:spPr>
          <a:xfrm>
            <a:off x="6540290" y="2052710"/>
            <a:ext cx="2531001"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C</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30 quả.</a:t>
            </a:r>
            <a:endParaRPr lang="en-US" sz="3200" dirty="0">
              <a:solidFill>
                <a:srgbClr val="0000FF"/>
              </a:solidFill>
              <a:latin typeface="UTM Avo" panose="02040603050506020204" pitchFamily="18" charset="0"/>
            </a:endParaRPr>
          </a:p>
        </p:txBody>
      </p:sp>
      <p:sp>
        <p:nvSpPr>
          <p:cNvPr id="50" name="Rounded Rectangle 49"/>
          <p:cNvSpPr/>
          <p:nvPr/>
        </p:nvSpPr>
        <p:spPr>
          <a:xfrm>
            <a:off x="9405677" y="2052865"/>
            <a:ext cx="2514051"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D</a:t>
            </a:r>
            <a:r>
              <a:rPr lang="en-US" sz="3200" dirty="0">
                <a:solidFill>
                  <a:srgbClr val="0000FF"/>
                </a:solidFill>
                <a:latin typeface="UTM Avo" panose="02040603050506020204" pitchFamily="18" charset="0"/>
              </a:rPr>
              <a:t>. </a:t>
            </a:r>
            <a:r>
              <a:rPr lang="vi-VN" sz="3200" dirty="0">
                <a:solidFill>
                  <a:srgbClr val="0000FF"/>
                </a:solidFill>
                <a:latin typeface="UTM Avo" panose="02040603050506020204" pitchFamily="18" charset="0"/>
              </a:rPr>
              <a:t>40 quả.</a:t>
            </a:r>
            <a:endParaRPr lang="en-US" sz="3200" dirty="0">
              <a:solidFill>
                <a:srgbClr val="0000FF"/>
              </a:solidFill>
              <a:latin typeface="UTM Avo" panose="02040603050506020204" pitchFamily="18" charset="0"/>
            </a:endParaRPr>
          </a:p>
        </p:txBody>
      </p:sp>
      <p:pic>
        <p:nvPicPr>
          <p:cNvPr id="51" name="Picture 9" descr="C:\Users\ADMIN\Desktop\Bach tuyet\Snow_white_transpar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1003" y="332740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04917B89-DE23-205A-C82C-901492040D6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8A84B982-7DF9-C4DE-D2A4-1AE56E18F5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1C932820-7D50-E9DC-C25D-F895B1A447B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2B93E90A-9A8C-6347-FF0A-086B0BFD488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1432927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par>
                                <p:cTn id="54" presetID="1" presetClass="mediacall" presetSubtype="0" fill="hold" nodeType="withEffect">
                                  <p:stCondLst>
                                    <p:cond delay="0"/>
                                  </p:stCondLst>
                                  <p:childTnLst>
                                    <p:cmd type="call" cmd="playFrom(0.0)">
                                      <p:cBhvr>
                                        <p:cTn id="55" dur="2843" fill="hold"/>
                                        <p:tgtEl>
                                          <p:spTgt spid="2"/>
                                        </p:tgtEl>
                                      </p:cBhvr>
                                    </p:cmd>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2"/>
                                        </p:tgtEl>
                                        <p:attrNameLst>
                                          <p:attrName>r</p:attrName>
                                        </p:attrNameLst>
                                      </p:cBhvr>
                                    </p:animRot>
                                    <p:animRot by="-240000">
                                      <p:cBhvr>
                                        <p:cTn id="63" dur="600" fill="hold">
                                          <p:stCondLst>
                                            <p:cond delay="600"/>
                                          </p:stCondLst>
                                        </p:cTn>
                                        <p:tgtEl>
                                          <p:spTgt spid="22"/>
                                        </p:tgtEl>
                                        <p:attrNameLst>
                                          <p:attrName>r</p:attrName>
                                        </p:attrNameLst>
                                      </p:cBhvr>
                                    </p:animRot>
                                    <p:animRot by="240000">
                                      <p:cBhvr>
                                        <p:cTn id="64" dur="600" fill="hold">
                                          <p:stCondLst>
                                            <p:cond delay="1200"/>
                                          </p:stCondLst>
                                        </p:cTn>
                                        <p:tgtEl>
                                          <p:spTgt spid="22"/>
                                        </p:tgtEl>
                                        <p:attrNameLst>
                                          <p:attrName>r</p:attrName>
                                        </p:attrNameLst>
                                      </p:cBhvr>
                                    </p:animRot>
                                    <p:animRot by="-240000">
                                      <p:cBhvr>
                                        <p:cTn id="65" dur="600" fill="hold">
                                          <p:stCondLst>
                                            <p:cond delay="1800"/>
                                          </p:stCondLst>
                                        </p:cTn>
                                        <p:tgtEl>
                                          <p:spTgt spid="22"/>
                                        </p:tgtEl>
                                        <p:attrNameLst>
                                          <p:attrName>r</p:attrName>
                                        </p:attrNameLst>
                                      </p:cBhvr>
                                    </p:animRot>
                                    <p:animRot by="120000">
                                      <p:cBhvr>
                                        <p:cTn id="66" dur="600" fill="hold">
                                          <p:stCondLst>
                                            <p:cond delay="2400"/>
                                          </p:stCondLst>
                                        </p:cTn>
                                        <p:tgtEl>
                                          <p:spTgt spid="22"/>
                                        </p:tgtEl>
                                        <p:attrNameLst>
                                          <p:attrName>r</p:attrName>
                                        </p:attrNameLst>
                                      </p:cBhvr>
                                    </p:animRot>
                                  </p:childTnLst>
                                </p:cTn>
                              </p:par>
                              <p:par>
                                <p:cTn id="67" presetID="1" presetClass="mediacall" presetSubtype="0" fill="hold" nodeType="withEffect">
                                  <p:stCondLst>
                                    <p:cond delay="0"/>
                                  </p:stCondLst>
                                  <p:childTnLst>
                                    <p:cmd type="call" cmd="playFrom(0.0)">
                                      <p:cBhvr>
                                        <p:cTn id="68" dur="2843" fill="hold"/>
                                        <p:tgtEl>
                                          <p:spTgt spid="4"/>
                                        </p:tgtEl>
                                      </p:cBhvr>
                                    </p:cmd>
                                  </p:childTnLst>
                                </p:cTn>
                              </p:par>
                            </p:childTnLst>
                          </p:cTn>
                        </p:par>
                      </p:childTnLst>
                    </p:cTn>
                  </p:par>
                </p:childTnLst>
              </p:cTn>
              <p:nextCondLst>
                <p:cond evt="onClick" delay="0">
                  <p:tgtEl>
                    <p:spTgt spid="47"/>
                  </p:tgtEl>
                </p:cond>
              </p:nextCondLst>
            </p:seq>
            <p:seq concurrent="1" nextAc="seek">
              <p:cTn id="69" restart="whenNotActive" fill="hold" evtFilter="cancelBubble" nodeType="interactiveSeq">
                <p:stCondLst>
                  <p:cond evt="onClick" delay="0">
                    <p:tgtEl>
                      <p:spTgt spid="49"/>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3"/>
                                        </p:tgtEl>
                                        <p:attrNameLst>
                                          <p:attrName>r</p:attrName>
                                        </p:attrNameLst>
                                      </p:cBhvr>
                                    </p:animRot>
                                    <p:animRot by="-240000">
                                      <p:cBhvr>
                                        <p:cTn id="76" dur="600" fill="hold">
                                          <p:stCondLst>
                                            <p:cond delay="600"/>
                                          </p:stCondLst>
                                        </p:cTn>
                                        <p:tgtEl>
                                          <p:spTgt spid="23"/>
                                        </p:tgtEl>
                                        <p:attrNameLst>
                                          <p:attrName>r</p:attrName>
                                        </p:attrNameLst>
                                      </p:cBhvr>
                                    </p:animRot>
                                    <p:animRot by="240000">
                                      <p:cBhvr>
                                        <p:cTn id="77" dur="600" fill="hold">
                                          <p:stCondLst>
                                            <p:cond delay="1200"/>
                                          </p:stCondLst>
                                        </p:cTn>
                                        <p:tgtEl>
                                          <p:spTgt spid="23"/>
                                        </p:tgtEl>
                                        <p:attrNameLst>
                                          <p:attrName>r</p:attrName>
                                        </p:attrNameLst>
                                      </p:cBhvr>
                                    </p:animRot>
                                    <p:animRot by="-240000">
                                      <p:cBhvr>
                                        <p:cTn id="78" dur="600" fill="hold">
                                          <p:stCondLst>
                                            <p:cond delay="1800"/>
                                          </p:stCondLst>
                                        </p:cTn>
                                        <p:tgtEl>
                                          <p:spTgt spid="23"/>
                                        </p:tgtEl>
                                        <p:attrNameLst>
                                          <p:attrName>r</p:attrName>
                                        </p:attrNameLst>
                                      </p:cBhvr>
                                    </p:animRot>
                                    <p:animRot by="120000">
                                      <p:cBhvr>
                                        <p:cTn id="79" dur="600" fill="hold">
                                          <p:stCondLst>
                                            <p:cond delay="2400"/>
                                          </p:stCondLst>
                                        </p:cTn>
                                        <p:tgtEl>
                                          <p:spTgt spid="23"/>
                                        </p:tgtEl>
                                        <p:attrNameLst>
                                          <p:attrName>r</p:attrName>
                                        </p:attrNameLst>
                                      </p:cBhvr>
                                    </p:animRot>
                                  </p:childTnLst>
                                </p:cTn>
                              </p:par>
                              <p:par>
                                <p:cTn id="80" presetID="1" presetClass="mediacall" presetSubtype="0" fill="hold" nodeType="withEffect">
                                  <p:stCondLst>
                                    <p:cond delay="0"/>
                                  </p:stCondLst>
                                  <p:childTnLst>
                                    <p:cmd type="call" cmd="playFrom(0.0)">
                                      <p:cBhvr>
                                        <p:cTn id="81" dur="2843" fill="hold"/>
                                        <p:tgtEl>
                                          <p:spTgt spid="5"/>
                                        </p:tgtEl>
                                      </p:cBhvr>
                                    </p:cmd>
                                  </p:childTnLst>
                                </p:cTn>
                              </p:par>
                            </p:childTnLst>
                          </p:cTn>
                        </p:par>
                      </p:childTnLst>
                    </p:cTn>
                  </p:par>
                </p:childTnLst>
              </p:cTn>
              <p:nextCondLst>
                <p:cond evt="onClick" delay="0">
                  <p:tgtEl>
                    <p:spTgt spid="49"/>
                  </p:tgtEl>
                </p:cond>
              </p:nextCondLst>
            </p:seq>
            <p:seq concurrent="1" nextAc="seek">
              <p:cTn id="82" restart="whenNotActive" fill="hold" evtFilter="cancelBubble" nodeType="interactiveSeq">
                <p:stCondLst>
                  <p:cond evt="onClick" delay="0">
                    <p:tgtEl>
                      <p:spTgt spid="50"/>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27"/>
                                        </p:tgtEl>
                                        <p:attrNameLst>
                                          <p:attrName>style.visibility</p:attrName>
                                        </p:attrNameLst>
                                      </p:cBhvr>
                                      <p:to>
                                        <p:strVal val="visible"/>
                                      </p:to>
                                    </p:set>
                                  </p:childTnLst>
                                </p:cTn>
                              </p:par>
                              <p:par>
                                <p:cTn id="87" presetID="21" presetClass="emph" presetSubtype="0" repeatCount="indefinite" fill="hold" grpId="1" nodeType="withEffect">
                                  <p:stCondLst>
                                    <p:cond delay="0"/>
                                  </p:stCondLst>
                                  <p:childTnLst>
                                    <p:animClr clrSpc="hsl" dir="cw">
                                      <p:cBhvr override="childStyle">
                                        <p:cTn id="88" dur="500" fill="hold"/>
                                        <p:tgtEl>
                                          <p:spTgt spid="50"/>
                                        </p:tgtEl>
                                        <p:attrNameLst>
                                          <p:attrName>style.color</p:attrName>
                                        </p:attrNameLst>
                                      </p:cBhvr>
                                      <p:by>
                                        <p:hsl h="7200000" s="0" l="0"/>
                                      </p:by>
                                    </p:animClr>
                                    <p:animClr clrSpc="hsl" dir="cw">
                                      <p:cBhvr>
                                        <p:cTn id="89" dur="500" fill="hold"/>
                                        <p:tgtEl>
                                          <p:spTgt spid="50"/>
                                        </p:tgtEl>
                                        <p:attrNameLst>
                                          <p:attrName>fillcolor</p:attrName>
                                        </p:attrNameLst>
                                      </p:cBhvr>
                                      <p:by>
                                        <p:hsl h="7200000" s="0" l="0"/>
                                      </p:by>
                                    </p:animClr>
                                    <p:animClr clrSpc="hsl" dir="cw">
                                      <p:cBhvr>
                                        <p:cTn id="90" dur="500" fill="hold"/>
                                        <p:tgtEl>
                                          <p:spTgt spid="50"/>
                                        </p:tgtEl>
                                        <p:attrNameLst>
                                          <p:attrName>stroke.color</p:attrName>
                                        </p:attrNameLst>
                                      </p:cBhvr>
                                      <p:by>
                                        <p:hsl h="7200000" s="0" l="0"/>
                                      </p:by>
                                    </p:animClr>
                                    <p:set>
                                      <p:cBhvr>
                                        <p:cTn id="91" dur="500" fill="hold"/>
                                        <p:tgtEl>
                                          <p:spTgt spid="50"/>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applause.wav"/>
                                        </p:tgtEl>
                                      </p:cMediaNode>
                                    </p:audio>
                                  </p:subTnLst>
                                </p:cTn>
                              </p:par>
                              <p:par>
                                <p:cTn id="92" presetID="32" presetClass="emph" presetSubtype="0" repeatCount="indefinite" fill="hold" nodeType="withEffect">
                                  <p:stCondLst>
                                    <p:cond delay="0"/>
                                  </p:stCondLst>
                                  <p:childTnLst>
                                    <p:animRot by="120000">
                                      <p:cBhvr>
                                        <p:cTn id="93" dur="200" fill="hold">
                                          <p:stCondLst>
                                            <p:cond delay="0"/>
                                          </p:stCondLst>
                                        </p:cTn>
                                        <p:tgtEl>
                                          <p:spTgt spid="1027"/>
                                        </p:tgtEl>
                                        <p:attrNameLst>
                                          <p:attrName>r</p:attrName>
                                        </p:attrNameLst>
                                      </p:cBhvr>
                                    </p:animRot>
                                    <p:animRot by="-240000">
                                      <p:cBhvr>
                                        <p:cTn id="94" dur="400" fill="hold">
                                          <p:stCondLst>
                                            <p:cond delay="400"/>
                                          </p:stCondLst>
                                        </p:cTn>
                                        <p:tgtEl>
                                          <p:spTgt spid="1027"/>
                                        </p:tgtEl>
                                        <p:attrNameLst>
                                          <p:attrName>r</p:attrName>
                                        </p:attrNameLst>
                                      </p:cBhvr>
                                    </p:animRot>
                                    <p:animRot by="240000">
                                      <p:cBhvr>
                                        <p:cTn id="95" dur="400" fill="hold">
                                          <p:stCondLst>
                                            <p:cond delay="800"/>
                                          </p:stCondLst>
                                        </p:cTn>
                                        <p:tgtEl>
                                          <p:spTgt spid="1027"/>
                                        </p:tgtEl>
                                        <p:attrNameLst>
                                          <p:attrName>r</p:attrName>
                                        </p:attrNameLst>
                                      </p:cBhvr>
                                    </p:animRot>
                                    <p:animRot by="-240000">
                                      <p:cBhvr>
                                        <p:cTn id="96" dur="400" fill="hold">
                                          <p:stCondLst>
                                            <p:cond delay="1200"/>
                                          </p:stCondLst>
                                        </p:cTn>
                                        <p:tgtEl>
                                          <p:spTgt spid="1027"/>
                                        </p:tgtEl>
                                        <p:attrNameLst>
                                          <p:attrName>r</p:attrName>
                                        </p:attrNameLst>
                                      </p:cBhvr>
                                    </p:animRot>
                                    <p:animRot by="120000">
                                      <p:cBhvr>
                                        <p:cTn id="97" dur="400" fill="hold">
                                          <p:stCondLst>
                                            <p:cond delay="1600"/>
                                          </p:stCondLst>
                                        </p:cTn>
                                        <p:tgtEl>
                                          <p:spTgt spid="1027"/>
                                        </p:tgtEl>
                                        <p:attrNameLst>
                                          <p:attrName>r</p:attrName>
                                        </p:attrNameLst>
                                      </p:cBhvr>
                                    </p:animRot>
                                  </p:childTnLst>
                                </p:cTn>
                              </p:par>
                              <p:par>
                                <p:cTn id="98" presetID="1"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childTnLst>
                                </p:cTn>
                              </p:par>
                              <p:par>
                                <p:cTn id="100" presetID="26" presetClass="emph" presetSubtype="0" repeatCount="3000" fill="hold" grpId="1" nodeType="withEffect">
                                  <p:stCondLst>
                                    <p:cond delay="0"/>
                                  </p:stCondLst>
                                  <p:childTnLst>
                                    <p:animEffect transition="out" filter="fade">
                                      <p:cBhvr>
                                        <p:cTn id="101" dur="500" tmFilter="0, 0; .2, .5; .8, .5; 1, 0"/>
                                        <p:tgtEl>
                                          <p:spTgt spid="46"/>
                                        </p:tgtEl>
                                      </p:cBhvr>
                                    </p:animEffect>
                                    <p:animScale>
                                      <p:cBhvr>
                                        <p:cTn id="102" dur="250" autoRev="1" fill="hold"/>
                                        <p:tgtEl>
                                          <p:spTgt spid="46"/>
                                        </p:tgtEl>
                                      </p:cBhvr>
                                      <p:by x="105000" y="105000"/>
                                    </p:animScale>
                                  </p:childTnLst>
                                </p:cTn>
                              </p:par>
                              <p:par>
                                <p:cTn id="103" presetID="1" presetClass="exit" presetSubtype="0" fill="hold" grpId="2" nodeType="withEffect">
                                  <p:stCondLst>
                                    <p:cond delay="250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100000">
                <p:cTn id="106" fill="hold" display="0">
                  <p:stCondLst>
                    <p:cond delay="indefinite"/>
                  </p:stCondLst>
                  <p:endCondLst>
                    <p:cond evt="onStopAudio" delay="0">
                      <p:tgtEl>
                        <p:sldTgt/>
                      </p:tgtEl>
                    </p:cond>
                  </p:endCondLst>
                </p:cTn>
                <p:tgtEl>
                  <p:spTgt spid="3"/>
                </p:tgtEl>
              </p:cMediaNode>
            </p:audio>
            <p:audio>
              <p:cMediaNode vol="80000">
                <p:cTn id="107" fill="hold" display="0">
                  <p:stCondLst>
                    <p:cond delay="indefinite"/>
                  </p:stCondLst>
                  <p:endCondLst>
                    <p:cond evt="onStopAudio" delay="0">
                      <p:tgtEl>
                        <p:sldTgt/>
                      </p:tgtEl>
                    </p:cond>
                  </p:endCondLst>
                </p:cTn>
                <p:tgtEl>
                  <p:spTgt spid="4"/>
                </p:tgtEl>
              </p:cMediaNode>
            </p:audio>
            <p:audio>
              <p:cMediaNode vol="80000">
                <p:cTn id="108" fill="hold" display="0">
                  <p:stCondLst>
                    <p:cond delay="indefinite"/>
                  </p:stCondLst>
                  <p:endCondLst>
                    <p:cond evt="onStopAudio" delay="0">
                      <p:tgtEl>
                        <p:sldTgt/>
                      </p:tgtEl>
                    </p:cond>
                  </p:endCondLst>
                </p:cTn>
                <p:tgtEl>
                  <p:spTgt spid="5"/>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29274" y="556332"/>
            <a:ext cx="6411163" cy="1569660"/>
          </a:xfrm>
          <a:prstGeom prst="rect">
            <a:avLst/>
          </a:prstGeom>
          <a:noFill/>
        </p:spPr>
        <p:txBody>
          <a:bodyPr wrap="square" rtlCol="0">
            <a:spAutoFit/>
          </a:bodyPr>
          <a:lstStyle/>
          <a:p>
            <a:pPr algn="ctr" defTabSz="1219170"/>
            <a:r>
              <a:rPr lang="vi-VN" sz="2400" b="1">
                <a:solidFill>
                  <a:prstClr val="white"/>
                </a:solidFill>
                <a:latin typeface="UTM Avo" panose="02040603050506020204" pitchFamily="18" charset="0"/>
              </a:rPr>
              <a:t>Câu 3: </a:t>
            </a:r>
            <a:r>
              <a:rPr lang="vi-VN" sz="2400">
                <a:solidFill>
                  <a:prstClr val="white"/>
                </a:solidFill>
                <a:latin typeface="UTM Avo" panose="02040603050506020204" pitchFamily="18" charset="0"/>
              </a:rPr>
              <a:t>Trong phong trào "Đổi giấy lấy cây xanh", Việt đã đổi 9 kg giấy để được 3 cây. Hỏi Mai đổi 12 kg giấy cùng loại đó thì được mấy cây như vậy?</a:t>
            </a:r>
            <a:endParaRPr lang="en-US" sz="2400" dirty="0" err="1">
              <a:solidFill>
                <a:prstClr val="white"/>
              </a:solidFill>
              <a:latin typeface="UTM Avo" panose="02040603050506020204"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UTM Avo" panose="02040603050506020204" pitchFamily="18" charset="0"/>
                <a:cs typeface="Arial" panose="020B0604020202020204" pitchFamily="34" charset="0"/>
              </a:rPr>
              <a:t>ĐÚNG RỒI</a:t>
            </a:r>
          </a:p>
        </p:txBody>
      </p:sp>
      <p:sp>
        <p:nvSpPr>
          <p:cNvPr id="44" name="Rounded Rectangle 43"/>
          <p:cNvSpPr/>
          <p:nvPr/>
        </p:nvSpPr>
        <p:spPr>
          <a:xfrm>
            <a:off x="482875" y="2441006"/>
            <a:ext cx="2470702" cy="94607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A. 4 cây.</a:t>
            </a:r>
          </a:p>
        </p:txBody>
      </p:sp>
      <p:sp>
        <p:nvSpPr>
          <p:cNvPr id="45" name="Rounded Rectangle 44"/>
          <p:cNvSpPr/>
          <p:nvPr/>
        </p:nvSpPr>
        <p:spPr>
          <a:xfrm>
            <a:off x="3338585" y="2430074"/>
            <a:ext cx="2478545" cy="94607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B. 3 cây.</a:t>
            </a:r>
          </a:p>
        </p:txBody>
      </p:sp>
      <p:sp>
        <p:nvSpPr>
          <p:cNvPr id="46" name="Rounded Rectangle 45"/>
          <p:cNvSpPr/>
          <p:nvPr/>
        </p:nvSpPr>
        <p:spPr>
          <a:xfrm>
            <a:off x="6284455" y="2448804"/>
            <a:ext cx="2487186" cy="94607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C. 5 cây.</a:t>
            </a:r>
          </a:p>
        </p:txBody>
      </p:sp>
      <p:sp>
        <p:nvSpPr>
          <p:cNvPr id="47" name="Rounded Rectangle 46"/>
          <p:cNvSpPr/>
          <p:nvPr/>
        </p:nvSpPr>
        <p:spPr>
          <a:xfrm>
            <a:off x="9240437" y="2465302"/>
            <a:ext cx="2487186" cy="94607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200" dirty="0">
                <a:solidFill>
                  <a:srgbClr val="0000FF"/>
                </a:solidFill>
                <a:latin typeface="UTM Avo" panose="02040603050506020204" pitchFamily="18" charset="0"/>
              </a:rPr>
              <a:t>D. 2 cây.</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7" name="applause.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par>
                                <p:cTn id="77" presetID="1" presetClass="mediacall" presetSubtype="0" fill="hold" nodeType="withEffect">
                                  <p:stCondLst>
                                    <p:cond delay="0"/>
                                  </p:stCondLst>
                                  <p:childTnLst>
                                    <p:cmd type="call" cmd="playFrom(0.0)">
                                      <p:cBhvr>
                                        <p:cTn id="78" dur="2843" fill="hold"/>
                                        <p:tgtEl>
                                          <p:spTgt spid="2"/>
                                        </p:tgtEl>
                                      </p:cBhvr>
                                    </p:cmd>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par>
                                <p:cTn id="90" presetID="1" presetClass="mediacall" presetSubtype="0" fill="hold" nodeType="withEffect">
                                  <p:stCondLst>
                                    <p:cond delay="0"/>
                                  </p:stCondLst>
                                  <p:childTnLst>
                                    <p:cmd type="call" cmd="playFrom(0.0)">
                                      <p:cBhvr>
                                        <p:cTn id="91" dur="2843" fill="hold"/>
                                        <p:tgtEl>
                                          <p:spTgt spid="5"/>
                                        </p:tgtEl>
                                      </p:cBhvr>
                                    </p:cmd>
                                  </p:childTnLst>
                                </p:cTn>
                              </p:par>
                            </p:childTnLst>
                          </p:cTn>
                        </p:par>
                      </p:childTnLst>
                    </p:cTn>
                  </p:par>
                </p:childTnLst>
              </p:cTn>
              <p:nextCondLst>
                <p:cond evt="onClick" delay="0">
                  <p:tgtEl>
                    <p:spTgt spid="46"/>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22"/>
                                        </p:tgtEl>
                                        <p:attrNameLst>
                                          <p:attrName>r</p:attrName>
                                        </p:attrNameLst>
                                      </p:cBhvr>
                                    </p:animRot>
                                    <p:animRot by="-240000">
                                      <p:cBhvr>
                                        <p:cTn id="99" dur="600" fill="hold">
                                          <p:stCondLst>
                                            <p:cond delay="600"/>
                                          </p:stCondLst>
                                        </p:cTn>
                                        <p:tgtEl>
                                          <p:spTgt spid="22"/>
                                        </p:tgtEl>
                                        <p:attrNameLst>
                                          <p:attrName>r</p:attrName>
                                        </p:attrNameLst>
                                      </p:cBhvr>
                                    </p:animRot>
                                    <p:animRot by="240000">
                                      <p:cBhvr>
                                        <p:cTn id="100" dur="600" fill="hold">
                                          <p:stCondLst>
                                            <p:cond delay="1200"/>
                                          </p:stCondLst>
                                        </p:cTn>
                                        <p:tgtEl>
                                          <p:spTgt spid="22"/>
                                        </p:tgtEl>
                                        <p:attrNameLst>
                                          <p:attrName>r</p:attrName>
                                        </p:attrNameLst>
                                      </p:cBhvr>
                                    </p:animRot>
                                    <p:animRot by="-240000">
                                      <p:cBhvr>
                                        <p:cTn id="101" dur="600" fill="hold">
                                          <p:stCondLst>
                                            <p:cond delay="1800"/>
                                          </p:stCondLst>
                                        </p:cTn>
                                        <p:tgtEl>
                                          <p:spTgt spid="22"/>
                                        </p:tgtEl>
                                        <p:attrNameLst>
                                          <p:attrName>r</p:attrName>
                                        </p:attrNameLst>
                                      </p:cBhvr>
                                    </p:animRot>
                                    <p:animRot by="120000">
                                      <p:cBhvr>
                                        <p:cTn id="102" dur="600" fill="hold">
                                          <p:stCondLst>
                                            <p:cond delay="2400"/>
                                          </p:stCondLst>
                                        </p:cTn>
                                        <p:tgtEl>
                                          <p:spTgt spid="22"/>
                                        </p:tgtEl>
                                        <p:attrNameLst>
                                          <p:attrName>r</p:attrName>
                                        </p:attrNameLst>
                                      </p:cBhvr>
                                    </p:animRot>
                                  </p:childTnLst>
                                </p:cTn>
                              </p:par>
                              <p:par>
                                <p:cTn id="103" presetID="1" presetClass="mediacall" presetSubtype="0" fill="hold" nodeType="withEffect">
                                  <p:stCondLst>
                                    <p:cond delay="0"/>
                                  </p:stCondLst>
                                  <p:childTnLst>
                                    <p:cmd type="call" cmd="playFrom(0.0)">
                                      <p:cBhvr>
                                        <p:cTn id="104" dur="2843" fill="hold"/>
                                        <p:tgtEl>
                                          <p:spTgt spid="4"/>
                                        </p:tgtEl>
                                      </p:cBhvr>
                                    </p:cmd>
                                  </p:childTnLst>
                                </p:cTn>
                              </p:par>
                            </p:childTnLst>
                          </p:cTn>
                        </p:par>
                      </p:childTnLst>
                    </p:cTn>
                  </p:par>
                </p:childTnLst>
              </p:cTn>
              <p:nextCondLst>
                <p:cond evt="onClick" delay="0">
                  <p:tgtEl>
                    <p:spTgt spid="47"/>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80000">
                <p:cTn id="106" fill="hold" display="0">
                  <p:stCondLst>
                    <p:cond delay="indefinite"/>
                  </p:stCondLst>
                  <p:endCondLst>
                    <p:cond evt="onStopAudio" delay="0">
                      <p:tgtEl>
                        <p:sldTgt/>
                      </p:tgtEl>
                    </p:cond>
                  </p:endCondLst>
                </p:cTn>
                <p:tgtEl>
                  <p:spTgt spid="3"/>
                </p:tgtEl>
              </p:cMediaNode>
            </p:audio>
            <p:audio>
              <p:cMediaNode vol="80000">
                <p:cTn id="107" fill="hold" display="0">
                  <p:stCondLst>
                    <p:cond delay="indefinite"/>
                  </p:stCondLst>
                  <p:endCondLst>
                    <p:cond evt="onStopAudio" delay="0">
                      <p:tgtEl>
                        <p:sldTgt/>
                      </p:tgtEl>
                    </p:cond>
                  </p:endCondLst>
                </p:cTn>
                <p:tgtEl>
                  <p:spTgt spid="4"/>
                </p:tgtEl>
              </p:cMediaNode>
            </p:audio>
            <p:audio>
              <p:cMediaNode vol="80000">
                <p:cTn id="108"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46B8DF3-DAED-49CB-9E4A-284D45753AF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lang="vi-VN" sz="2200" b="1" kern="0">
                <a:solidFill>
                  <a:srgbClr val="000000"/>
                </a:solidFill>
                <a:latin typeface="UTM Avo" panose="02040603050506020204" pitchFamily="18" charset="0"/>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4" name="TextBox 13">
            <a:extLst>
              <a:ext uri="{FF2B5EF4-FFF2-40B4-BE49-F238E27FC236}">
                <a16:creationId xmlns:a16="http://schemas.microsoft.com/office/drawing/2014/main" id="{C77B5CFE-3B6D-4A09-B019-DD14DF60E97B}"/>
              </a:ext>
            </a:extLst>
          </p:cNvPr>
          <p:cNvSpPr txBox="1"/>
          <p:nvPr/>
        </p:nvSpPr>
        <p:spPr>
          <a:xfrm>
            <a:off x="1600200" y="1524000"/>
            <a:ext cx="6781800" cy="2229841"/>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Hai </a:t>
            </a:r>
            <a:r>
              <a:rPr lang="en-US" sz="2400" dirty="0" err="1">
                <a:latin typeface="UTM Avo" panose="02040603050506020204" pitchFamily="18" charset="0"/>
                <a:ea typeface="Calibri" panose="020F0502020204030204" pitchFamily="34" charset="0"/>
                <a:cs typeface="Arial" panose="020B0604020202020204" pitchFamily="34" charset="0"/>
              </a:rPr>
              <a:t>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1 600 000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rằng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300 000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người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bao </a:t>
            </a:r>
            <a:r>
              <a:rPr lang="en-US" sz="2400" dirty="0" err="1">
                <a:latin typeface="UTM Avo" panose="02040603050506020204" pitchFamily="18" charset="0"/>
                <a:ea typeface="Calibri" panose="020F0502020204030204" pitchFamily="34" charset="0"/>
                <a:cs typeface="Arial" panose="020B0604020202020204" pitchFamily="34" charset="0"/>
              </a:rPr>
              <a:t>nhiêu</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2EC059-AC9A-4030-B929-7E2D818AA78F}"/>
              </a:ext>
            </a:extLst>
          </p:cNvPr>
          <p:cNvPicPr>
            <a:picLocks noChangeAspect="1"/>
          </p:cNvPicPr>
          <p:nvPr/>
        </p:nvPicPr>
        <p:blipFill rotWithShape="1">
          <a:blip r:embed="rId4">
            <a:extLst>
              <a:ext uri="{28A0092B-C50C-407E-A947-70E740481C1C}">
                <a14:useLocalDpi xmlns:a14="http://schemas.microsoft.com/office/drawing/2010/main" val="0"/>
              </a:ext>
            </a:extLst>
          </a:blip>
          <a:srcRect l="8786" t="20359" r="64023" b="23312"/>
          <a:stretch/>
        </p:blipFill>
        <p:spPr>
          <a:xfrm>
            <a:off x="8382000" y="533400"/>
            <a:ext cx="4119698" cy="4800600"/>
          </a:xfrm>
          <a:prstGeom prst="rect">
            <a:avLst/>
          </a:prstGeom>
        </p:spPr>
      </p:pic>
    </p:spTree>
    <p:extLst>
      <p:ext uri="{BB962C8B-B14F-4D97-AF65-F5344CB8AC3E}">
        <p14:creationId xmlns:p14="http://schemas.microsoft.com/office/powerpoint/2010/main" val="183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lang="vi-VN" sz="2200" b="1" kern="0">
                <a:solidFill>
                  <a:srgbClr val="000000"/>
                </a:solidFill>
                <a:latin typeface="UTM Avo" panose="02040603050506020204" pitchFamily="18" charset="0"/>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9C8BBF2-ED47-45F7-B1F0-F01D714912E1}"/>
                  </a:ext>
                </a:extLst>
              </p:cNvPr>
              <p:cNvSpPr txBox="1"/>
              <p:nvPr/>
            </p:nvSpPr>
            <p:spPr>
              <a:xfrm>
                <a:off x="609600" y="1706880"/>
                <a:ext cx="9093200" cy="4519827"/>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en-VN" sz="2933"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tiền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em</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tiết</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kiệm</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là</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(1 600 000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300 000)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 = 650 000 (</a:t>
                </a:r>
                <a:r>
                  <a:rPr lang="en-US" sz="2933" dirty="0" err="1">
                    <a:latin typeface="UTM Avo" panose="02040603050506020204" pitchFamily="18" charset="0"/>
                    <a:ea typeface="Calibri" panose="020F0502020204030204" pitchFamily="34" charset="0"/>
                    <a:cs typeface="Arial" panose="020B0604020202020204" pitchFamily="34" charset="0"/>
                  </a:rPr>
                  <a:t>đồng</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tiền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anh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tiết</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kiệm</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là</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650 000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300 000 = 950 000 (</a:t>
                </a:r>
                <a:r>
                  <a:rPr lang="en-US" sz="2933" dirty="0" err="1">
                    <a:latin typeface="UTM Avo" panose="02040603050506020204" pitchFamily="18" charset="0"/>
                    <a:ea typeface="Calibri" panose="020F0502020204030204" pitchFamily="34" charset="0"/>
                    <a:cs typeface="Arial" panose="020B0604020202020204" pitchFamily="34" charset="0"/>
                  </a:rPr>
                  <a:t>đồng</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Đáp</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Em: 650 000 </a:t>
                </a:r>
                <a:r>
                  <a:rPr lang="en-US" sz="2933" dirty="0" err="1">
                    <a:latin typeface="UTM Avo" panose="02040603050506020204" pitchFamily="18" charset="0"/>
                    <a:ea typeface="Calibri" panose="020F0502020204030204" pitchFamily="34" charset="0"/>
                    <a:cs typeface="Arial" panose="020B0604020202020204" pitchFamily="34" charset="0"/>
                  </a:rPr>
                  <a:t>đồng</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anh</a:t>
                </a:r>
                <a:r>
                  <a:rPr lang="en-US" sz="2933" dirty="0">
                    <a:latin typeface="UTM Avo" panose="02040603050506020204" pitchFamily="18" charset="0"/>
                    <a:ea typeface="Calibri" panose="020F0502020204030204" pitchFamily="34" charset="0"/>
                    <a:cs typeface="Arial" panose="020B0604020202020204" pitchFamily="34" charset="0"/>
                  </a:rPr>
                  <a:t>: 950 000 </a:t>
                </a:r>
                <a:r>
                  <a:rPr lang="en-US" sz="2933" dirty="0" err="1">
                    <a:latin typeface="UTM Avo" panose="02040603050506020204" pitchFamily="18" charset="0"/>
                    <a:ea typeface="Calibri" panose="020F0502020204030204" pitchFamily="34" charset="0"/>
                    <a:cs typeface="Arial" panose="020B0604020202020204" pitchFamily="34" charset="0"/>
                  </a:rPr>
                  <a:t>đồng</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29C8BBF2-ED47-45F7-B1F0-F01D714912E1}"/>
                  </a:ext>
                </a:extLst>
              </p:cNvPr>
              <p:cNvSpPr txBox="1">
                <a:spLocks noRot="1" noChangeAspect="1" noMove="1" noResize="1" noEditPoints="1" noAdjustHandles="1" noChangeArrowheads="1" noChangeShapeType="1" noTextEdit="1"/>
              </p:cNvSpPr>
              <p:nvPr/>
            </p:nvSpPr>
            <p:spPr>
              <a:xfrm>
                <a:off x="609600" y="1706880"/>
                <a:ext cx="9093200" cy="4519827"/>
              </a:xfrm>
              <a:prstGeom prst="rect">
                <a:avLst/>
              </a:prstGeom>
              <a:blipFill>
                <a:blip r:embed="rId4"/>
                <a:stretch>
                  <a:fillRect b="-269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724AAC7-F97A-4FA9-8299-2E129A0E27EE}"/>
              </a:ext>
            </a:extLst>
          </p:cNvPr>
          <p:cNvPicPr>
            <a:picLocks noChangeAspect="1"/>
          </p:cNvPicPr>
          <p:nvPr/>
        </p:nvPicPr>
        <p:blipFill rotWithShape="1">
          <a:blip r:embed="rId5">
            <a:extLst>
              <a:ext uri="{28A0092B-C50C-407E-A947-70E740481C1C}">
                <a14:useLocalDpi xmlns:a14="http://schemas.microsoft.com/office/drawing/2010/main" val="0"/>
              </a:ext>
            </a:extLst>
          </a:blip>
          <a:srcRect l="39746" t="21835" r="31793" b="21835"/>
          <a:stretch/>
        </p:blipFill>
        <p:spPr>
          <a:xfrm>
            <a:off x="9296400" y="1143000"/>
            <a:ext cx="2692275" cy="2997200"/>
          </a:xfrm>
          <a:prstGeom prst="rect">
            <a:avLst/>
          </a:prstGeom>
        </p:spPr>
      </p:pic>
    </p:spTree>
    <p:extLst>
      <p:ext uri="{BB962C8B-B14F-4D97-AF65-F5344CB8AC3E}">
        <p14:creationId xmlns:p14="http://schemas.microsoft.com/office/powerpoint/2010/main" val="929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linds(horizontal)">
                                      <p:cBhvr>
                                        <p:cTn id="21" dur="500"/>
                                        <p:tgtEl>
                                          <p:spTgt spid="5">
                                            <p:txEl>
                                              <p:pRg st="2" end="2"/>
                                            </p:txEl>
                                          </p:spTgt>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linds(horizontal)">
                                      <p:cBhvr>
                                        <p:cTn id="25" dur="500"/>
                                        <p:tgtEl>
                                          <p:spTgt spid="5">
                                            <p:txEl>
                                              <p:pRg st="3" end="3"/>
                                            </p:txEl>
                                          </p:spTgt>
                                        </p:tgtEl>
                                      </p:cBhvr>
                                    </p:animEffect>
                                  </p:childTnLst>
                                </p:cTn>
                              </p:par>
                            </p:childTnLst>
                          </p:cTn>
                        </p:par>
                        <p:par>
                          <p:cTn id="26" fill="hold">
                            <p:stCondLst>
                              <p:cond delay="1500"/>
                            </p:stCondLst>
                            <p:childTnLst>
                              <p:par>
                                <p:cTn id="27" presetID="3" presetClass="entr" presetSubtype="10"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linds(horizontal)">
                                      <p:cBhvr>
                                        <p:cTn id="29" dur="500"/>
                                        <p:tgtEl>
                                          <p:spTgt spid="5">
                                            <p:txEl>
                                              <p:pRg st="4" end="4"/>
                                            </p:txEl>
                                          </p:spTgt>
                                        </p:tgtEl>
                                      </p:cBhvr>
                                    </p:animEffect>
                                  </p:childTnLst>
                                </p:cTn>
                              </p:par>
                            </p:childTnLst>
                          </p:cTn>
                        </p:par>
                        <p:par>
                          <p:cTn id="30" fill="hold">
                            <p:stCondLst>
                              <p:cond delay="2000"/>
                            </p:stCondLst>
                            <p:childTnLst>
                              <p:par>
                                <p:cTn id="31" presetID="3" presetClass="entr" presetSubtype="10" fill="hold" nodeType="after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linds(horizontal)">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TotalTime>
  <Words>737</Words>
  <Application>Microsoft Office PowerPoint</Application>
  <PresentationFormat>Widescreen</PresentationFormat>
  <Paragraphs>75</Paragraphs>
  <Slides>20</Slides>
  <Notes>16</Notes>
  <HiddenSlides>0</HiddenSlides>
  <MMClips>12</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20</vt:i4>
      </vt:variant>
    </vt:vector>
  </HeadingPairs>
  <TitlesOfParts>
    <vt:vector size="31" baseType="lpstr">
      <vt:lpstr>Arial</vt:lpstr>
      <vt:lpstr>Calibri</vt:lpstr>
      <vt:lpstr>Cambria Math</vt:lpstr>
      <vt:lpstr>Calibri Light</vt:lpstr>
      <vt:lpstr>UTM Avo</vt:lpstr>
      <vt:lpstr>Office Theme</vt:lpstr>
      <vt:lpstr>3_Office Theme</vt:lpstr>
      <vt:lpstr>6_Office Theme</vt:lpstr>
      <vt:lpstr>7_Office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admin</cp:lastModifiedBy>
  <cp:revision>21</cp:revision>
  <dcterms:created xsi:type="dcterms:W3CDTF">2023-10-30T08:44:37Z</dcterms:created>
  <dcterms:modified xsi:type="dcterms:W3CDTF">2023-11-14T09:32:58Z</dcterms:modified>
  <cp:category>9Slide.vn</cp:category>
</cp:coreProperties>
</file>