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81" r:id="rId3"/>
    <p:sldId id="353" r:id="rId4"/>
    <p:sldId id="278" r:id="rId5"/>
    <p:sldId id="383" r:id="rId6"/>
    <p:sldId id="356" r:id="rId7"/>
    <p:sldId id="357" r:id="rId8"/>
    <p:sldId id="358" r:id="rId9"/>
    <p:sldId id="359" r:id="rId10"/>
    <p:sldId id="361" r:id="rId11"/>
    <p:sldId id="384" r:id="rId12"/>
    <p:sldId id="363" r:id="rId13"/>
    <p:sldId id="360" r:id="rId14"/>
    <p:sldId id="364" r:id="rId15"/>
    <p:sldId id="365" r:id="rId16"/>
    <p:sldId id="366" r:id="rId17"/>
    <p:sldId id="367" r:id="rId18"/>
    <p:sldId id="385" r:id="rId19"/>
    <p:sldId id="386" r:id="rId20"/>
    <p:sldId id="387" r:id="rId21"/>
    <p:sldId id="370" r:id="rId22"/>
    <p:sldId id="371" r:id="rId23"/>
    <p:sldId id="389" r:id="rId24"/>
    <p:sldId id="374" r:id="rId25"/>
    <p:sldId id="375" r:id="rId26"/>
    <p:sldId id="376" r:id="rId27"/>
    <p:sldId id="344" r:id="rId28"/>
    <p:sldId id="354" r:id="rId29"/>
    <p:sldId id="378" r:id="rId30"/>
    <p:sldId id="379" r:id="rId31"/>
    <p:sldId id="380" r:id="rId32"/>
    <p:sldId id="381" r:id="rId33"/>
    <p:sldId id="382" r:id="rId34"/>
    <p:sldId id="348" r:id="rId35"/>
    <p:sldId id="388" r:id="rId36"/>
    <p:sldId id="275" r:id="rId37"/>
    <p:sldId id="276" r:id="rId38"/>
  </p:sldIdLst>
  <p:sldSz cx="12192000" cy="6858000"/>
  <p:notesSz cx="6858000" cy="9144000"/>
  <p:embeddedFontLst>
    <p:embeddedFont>
      <p:font typeface="UTM Avo" panose="02040603050506020204" pitchFamily="18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A1"/>
    <a:srgbClr val="D9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6"/>
    <p:restoredTop sz="94581"/>
  </p:normalViewPr>
  <p:slideViewPr>
    <p:cSldViewPr snapToGrid="0">
      <p:cViewPr varScale="1">
        <p:scale>
          <a:sx n="105" d="100"/>
          <a:sy n="105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click 1 lần vào màn hình để xuất hiện đáp án đúng</a:t>
            </a:r>
          </a:p>
          <a:p>
            <a:r>
              <a:rPr lang="en-VN" dirty="0"/>
              <a:t>GV nhấn enter để chuyển sang 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8714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click 1 lần vào màn hình để xuất hiện đáp án đúng</a:t>
            </a:r>
          </a:p>
          <a:p>
            <a:r>
              <a:rPr lang="en-VN" dirty="0"/>
              <a:t>GV nhấn enter để chuyển sang 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6829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click 1 lần vào màn hình để xuất hiện đáp án đúng</a:t>
            </a:r>
          </a:p>
          <a:p>
            <a:r>
              <a:rPr lang="en-VN" dirty="0"/>
              <a:t>GV nhấn enter để chuyển sang 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02998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click 1 lần vào màn hình để xuất hiện đáp án đúng</a:t>
            </a:r>
          </a:p>
          <a:p>
            <a:r>
              <a:rPr lang="en-VN" dirty="0"/>
              <a:t>GV nhấn enter để chuyển sang câu hỏi tiếp theo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07353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click 1 lần vào màn hình để xuất hiện đáp án đúng</a:t>
            </a:r>
          </a:p>
          <a:p>
            <a:r>
              <a:rPr lang="en-VN" dirty="0"/>
              <a:t>GV nhấn enter để chuyển sang 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811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8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8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11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3.png"/><Relationship Id="rId1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8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11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3.png"/><Relationship Id="rId1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8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11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3.png"/><Relationship Id="rId1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47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47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47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292626"/>
            <a:ext cx="9144000" cy="205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6</a:t>
            </a:r>
            <a:br>
              <a:rPr lang="en-US" sz="44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4: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mùa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thu</a:t>
            </a:r>
            <a:endParaRPr sz="44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0F96C3-F311-5B46-4337-826879510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DFD141C-F4EF-3D77-5885-F3B1F513F698}"/>
              </a:ext>
            </a:extLst>
          </p:cNvPr>
          <p:cNvSpPr/>
          <p:nvPr/>
        </p:nvSpPr>
        <p:spPr>
          <a:xfrm>
            <a:off x="643931" y="1685415"/>
            <a:ext cx="11022840" cy="59727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151961">
              <a:lnSpc>
                <a:spcPct val="150000"/>
              </a:lnSpc>
              <a:defRPr/>
            </a:pP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Bài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đọc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có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thể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chia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thành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4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đoạn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như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sau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để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luyện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đọc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và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tìm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en-US" sz="2520" b="1" kern="0" dirty="0" err="1">
                <a:solidFill>
                  <a:sysClr val="windowText" lastClr="000000"/>
                </a:solidFill>
                <a:latin typeface="+mn-lt"/>
              </a:rPr>
              <a:t>ý</a:t>
            </a:r>
            <a:r>
              <a:rPr lang="en-US" sz="2520" b="1" kern="0" dirty="0">
                <a:solidFill>
                  <a:sysClr val="windowText" lastClr="000000"/>
                </a:solidFill>
                <a:latin typeface="+mn-lt"/>
              </a:rPr>
              <a:t>:</a:t>
            </a:r>
            <a:endParaRPr lang="en-US" sz="2520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F6FA76-C882-BF7F-2CF9-53783258F0EB}"/>
              </a:ext>
            </a:extLst>
          </p:cNvPr>
          <p:cNvSpPr/>
          <p:nvPr/>
        </p:nvSpPr>
        <p:spPr>
          <a:xfrm>
            <a:off x="436414" y="2638628"/>
            <a:ext cx="2606416" cy="8297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buClr>
                <a:srgbClr val="000000"/>
              </a:buClr>
              <a:defRPr/>
            </a:pPr>
            <a:r>
              <a:rPr lang="en-US" sz="2394" b="1" kern="0" dirty="0" err="1">
                <a:solidFill>
                  <a:sysClr val="windowText" lastClr="000000"/>
                </a:solidFill>
                <a:latin typeface="+mn-lt"/>
                <a:sym typeface="Arial"/>
              </a:rPr>
              <a:t>Đoạn</a:t>
            </a:r>
            <a:r>
              <a:rPr lang="en-US" sz="2394" b="1" kern="0" dirty="0">
                <a:solidFill>
                  <a:sysClr val="windowText" lastClr="000000"/>
                </a:solidFill>
                <a:latin typeface="+mn-lt"/>
                <a:sym typeface="Arial"/>
              </a:rPr>
              <a:t>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799427-D751-8DE0-F289-4E587D74B0BC}"/>
              </a:ext>
            </a:extLst>
          </p:cNvPr>
          <p:cNvSpPr/>
          <p:nvPr/>
        </p:nvSpPr>
        <p:spPr>
          <a:xfrm>
            <a:off x="3353199" y="2638627"/>
            <a:ext cx="2734735" cy="8297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buClr>
                <a:srgbClr val="000000"/>
              </a:buClr>
              <a:defRPr/>
            </a:pPr>
            <a:r>
              <a:rPr lang="en-US" sz="2394" b="1" kern="0" dirty="0" err="1">
                <a:solidFill>
                  <a:sysClr val="windowText" lastClr="000000"/>
                </a:solidFill>
                <a:latin typeface="+mn-lt"/>
                <a:sym typeface="Arial"/>
              </a:rPr>
              <a:t>Đoạn</a:t>
            </a:r>
            <a:r>
              <a:rPr lang="en-US" sz="2394" b="1" kern="0" dirty="0">
                <a:solidFill>
                  <a:sysClr val="windowText" lastClr="000000"/>
                </a:solidFill>
                <a:latin typeface="+mn-lt"/>
                <a:sym typeface="Arial"/>
              </a:rPr>
              <a:t>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2C2D00-6464-16CE-3798-355F1CC4B4C8}"/>
              </a:ext>
            </a:extLst>
          </p:cNvPr>
          <p:cNvSpPr/>
          <p:nvPr/>
        </p:nvSpPr>
        <p:spPr>
          <a:xfrm>
            <a:off x="6480528" y="2638626"/>
            <a:ext cx="2734735" cy="8297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buClr>
                <a:srgbClr val="000000"/>
              </a:buClr>
              <a:defRPr/>
            </a:pPr>
            <a:r>
              <a:rPr lang="en-US" sz="2394" b="1" kern="0">
                <a:solidFill>
                  <a:sysClr val="windowText" lastClr="000000"/>
                </a:solidFill>
                <a:latin typeface="+mn-lt"/>
                <a:sym typeface="Arial"/>
              </a:rPr>
              <a:t>Đoạn 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945084-3747-2B13-9354-AFB65415B38E}"/>
              </a:ext>
            </a:extLst>
          </p:cNvPr>
          <p:cNvSpPr/>
          <p:nvPr/>
        </p:nvSpPr>
        <p:spPr>
          <a:xfrm>
            <a:off x="9690666" y="2638626"/>
            <a:ext cx="1994106" cy="8297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buClr>
                <a:srgbClr val="000000"/>
              </a:buClr>
              <a:defRPr/>
            </a:pPr>
            <a:r>
              <a:rPr lang="en-US" sz="2394" b="1" kern="0">
                <a:solidFill>
                  <a:sysClr val="windowText" lastClr="000000"/>
                </a:solidFill>
                <a:latin typeface="+mn-lt"/>
                <a:sym typeface="Arial"/>
              </a:rPr>
              <a:t>Đoạn 4</a:t>
            </a:r>
          </a:p>
        </p:txBody>
      </p:sp>
      <p:sp>
        <p:nvSpPr>
          <p:cNvPr id="28" name="Down Arrow 5">
            <a:extLst>
              <a:ext uri="{FF2B5EF4-FFF2-40B4-BE49-F238E27FC236}">
                <a16:creationId xmlns:a16="http://schemas.microsoft.com/office/drawing/2014/main" id="{CE387052-607C-4C15-0891-E9C05F9079C0}"/>
              </a:ext>
            </a:extLst>
          </p:cNvPr>
          <p:cNvSpPr/>
          <p:nvPr/>
        </p:nvSpPr>
        <p:spPr>
          <a:xfrm>
            <a:off x="1364785" y="3701974"/>
            <a:ext cx="749674" cy="585422"/>
          </a:xfrm>
          <a:prstGeom prst="downArrow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394" kern="0">
              <a:solidFill>
                <a:sysClr val="windowText" lastClr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9" name="Rounded Rectangle 104">
            <a:extLst>
              <a:ext uri="{FF2B5EF4-FFF2-40B4-BE49-F238E27FC236}">
                <a16:creationId xmlns:a16="http://schemas.microsoft.com/office/drawing/2014/main" id="{2CBA6518-2879-212A-64CC-B21F24FDD158}"/>
              </a:ext>
            </a:extLst>
          </p:cNvPr>
          <p:cNvSpPr/>
          <p:nvPr/>
        </p:nvSpPr>
        <p:spPr>
          <a:xfrm>
            <a:off x="372257" y="4481857"/>
            <a:ext cx="2734731" cy="1951027"/>
          </a:xfrm>
          <a:prstGeom prst="roundRect">
            <a:avLst>
              <a:gd name="adj" fmla="val 11053"/>
            </a:avLst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</a:pPr>
            <a:r>
              <a:rPr lang="en-US" sz="2394" kern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Từ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đầu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đến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“để miêu tả nó”.</a:t>
            </a:r>
            <a:endParaRPr lang="en-US" sz="2394" kern="0" dirty="0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Down Arrow 5">
            <a:extLst>
              <a:ext uri="{FF2B5EF4-FFF2-40B4-BE49-F238E27FC236}">
                <a16:creationId xmlns:a16="http://schemas.microsoft.com/office/drawing/2014/main" id="{1E501F1D-37BF-C46E-A2EC-1DAF1672D07B}"/>
              </a:ext>
            </a:extLst>
          </p:cNvPr>
          <p:cNvSpPr/>
          <p:nvPr/>
        </p:nvSpPr>
        <p:spPr>
          <a:xfrm>
            <a:off x="4345730" y="3701974"/>
            <a:ext cx="749674" cy="585422"/>
          </a:xfrm>
          <a:prstGeom prst="downArrow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394" kern="0">
              <a:solidFill>
                <a:sysClr val="windowText" lastClr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31" name="Rounded Rectangle 104">
            <a:extLst>
              <a:ext uri="{FF2B5EF4-FFF2-40B4-BE49-F238E27FC236}">
                <a16:creationId xmlns:a16="http://schemas.microsoft.com/office/drawing/2014/main" id="{C8153A5A-69E0-FBBB-038B-9FC18ADD2CC9}"/>
              </a:ext>
            </a:extLst>
          </p:cNvPr>
          <p:cNvSpPr/>
          <p:nvPr/>
        </p:nvSpPr>
        <p:spPr>
          <a:xfrm>
            <a:off x="3285783" y="4481857"/>
            <a:ext cx="2869568" cy="1951028"/>
          </a:xfrm>
          <a:prstGeom prst="roundRect">
            <a:avLst>
              <a:gd name="adj" fmla="val 11053"/>
            </a:avLst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</a:pP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Từ 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</a:t>
            </a: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Bọn trẻ nhìn lên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” </a:t>
            </a: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đến “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- B</a:t>
            </a: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ầu trời xanh biếc”.</a:t>
            </a:r>
            <a:endParaRPr lang="en-US" sz="2394" kern="0" dirty="0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Down Arrow 5">
            <a:extLst>
              <a:ext uri="{FF2B5EF4-FFF2-40B4-BE49-F238E27FC236}">
                <a16:creationId xmlns:a16="http://schemas.microsoft.com/office/drawing/2014/main" id="{E8BFAAC0-7B18-0E0E-1E13-FC9670AAAF64}"/>
              </a:ext>
            </a:extLst>
          </p:cNvPr>
          <p:cNvSpPr/>
          <p:nvPr/>
        </p:nvSpPr>
        <p:spPr>
          <a:xfrm>
            <a:off x="7473059" y="3701974"/>
            <a:ext cx="749674" cy="585422"/>
          </a:xfrm>
          <a:prstGeom prst="downArrow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394" kern="0">
              <a:solidFill>
                <a:sysClr val="windowText" lastClr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33" name="Rounded Rectangle 104">
            <a:extLst>
              <a:ext uri="{FF2B5EF4-FFF2-40B4-BE49-F238E27FC236}">
                <a16:creationId xmlns:a16="http://schemas.microsoft.com/office/drawing/2014/main" id="{97B92C6F-5143-6A09-3A4E-4661203FCE55}"/>
              </a:ext>
            </a:extLst>
          </p:cNvPr>
          <p:cNvSpPr/>
          <p:nvPr/>
        </p:nvSpPr>
        <p:spPr>
          <a:xfrm>
            <a:off x="6334146" y="4481859"/>
            <a:ext cx="3027501" cy="1951357"/>
          </a:xfrm>
          <a:prstGeom prst="roundRect">
            <a:avLst>
              <a:gd name="adj" fmla="val 11053"/>
            </a:avLst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</a:pP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Từ 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</a:t>
            </a: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Cô bé Va-li-a nhỏ nhắn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”</a:t>
            </a: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đến 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</a:t>
            </a:r>
            <a:r>
              <a:rPr lang="vi-VN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mỉm cười</a:t>
            </a:r>
            <a:r>
              <a:rPr lang="en-US" sz="2394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”.</a:t>
            </a:r>
          </a:p>
        </p:txBody>
      </p:sp>
      <p:sp>
        <p:nvSpPr>
          <p:cNvPr id="34" name="Down Arrow 5">
            <a:extLst>
              <a:ext uri="{FF2B5EF4-FFF2-40B4-BE49-F238E27FC236}">
                <a16:creationId xmlns:a16="http://schemas.microsoft.com/office/drawing/2014/main" id="{FAFE0F67-46F4-A85A-728F-700E17B07425}"/>
              </a:ext>
            </a:extLst>
          </p:cNvPr>
          <p:cNvSpPr/>
          <p:nvPr/>
        </p:nvSpPr>
        <p:spPr>
          <a:xfrm>
            <a:off x="10312882" y="3701974"/>
            <a:ext cx="749674" cy="585422"/>
          </a:xfrm>
          <a:prstGeom prst="downArrow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394" kern="0">
              <a:solidFill>
                <a:sysClr val="windowText" lastClr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35" name="Rounded Rectangle 104">
            <a:extLst>
              <a:ext uri="{FF2B5EF4-FFF2-40B4-BE49-F238E27FC236}">
                <a16:creationId xmlns:a16="http://schemas.microsoft.com/office/drawing/2014/main" id="{BFB225FC-0AEF-BFEB-B8DE-4B87879E3857}"/>
              </a:ext>
            </a:extLst>
          </p:cNvPr>
          <p:cNvSpPr/>
          <p:nvPr/>
        </p:nvSpPr>
        <p:spPr>
          <a:xfrm>
            <a:off x="9540442" y="4481856"/>
            <a:ext cx="2294555" cy="1951027"/>
          </a:xfrm>
          <a:prstGeom prst="roundRect">
            <a:avLst>
              <a:gd name="adj" fmla="val 11053"/>
            </a:avLst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/>
            <a:r>
              <a:rPr lang="en-US" sz="2394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Phần</a:t>
            </a:r>
            <a:r>
              <a:rPr lang="en-US" sz="2394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còn</a:t>
            </a:r>
            <a:r>
              <a:rPr lang="en-US" sz="2394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394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lại</a:t>
            </a:r>
            <a:endParaRPr lang="en-US" sz="2394" kern="0" dirty="0">
              <a:solidFill>
                <a:srgbClr val="FF0000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5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6E33A-6A93-0954-700C-44798EA6D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C26C9E-A867-3275-F89F-1DA26CB8FC1F}"/>
              </a:ext>
            </a:extLst>
          </p:cNvPr>
          <p:cNvGrpSpPr/>
          <p:nvPr/>
        </p:nvGrpSpPr>
        <p:grpSpPr>
          <a:xfrm>
            <a:off x="-781552" y="869999"/>
            <a:ext cx="13452937" cy="6558433"/>
            <a:chOff x="-3188506" y="-851050"/>
            <a:chExt cx="24971015" cy="12173606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B01BEAB1-1DEA-1A00-C750-F4AB5A6BCD29}"/>
                </a:ext>
              </a:extLst>
            </p:cNvPr>
            <p:cNvSpPr/>
            <p:nvPr/>
          </p:nvSpPr>
          <p:spPr>
            <a:xfrm rot="21431884" flipH="1">
              <a:off x="14646583" y="-851050"/>
              <a:ext cx="6748691" cy="10113842"/>
            </a:xfrm>
            <a:custGeom>
              <a:avLst/>
              <a:gdLst/>
              <a:ahLst/>
              <a:cxnLst/>
              <a:rect l="l" t="t" r="r" b="b"/>
              <a:pathLst>
                <a:path w="6571484" h="9848273">
                  <a:moveTo>
                    <a:pt x="6571484" y="0"/>
                  </a:moveTo>
                  <a:lnTo>
                    <a:pt x="0" y="0"/>
                  </a:lnTo>
                  <a:lnTo>
                    <a:pt x="0" y="9848273"/>
                  </a:lnTo>
                  <a:lnTo>
                    <a:pt x="6571484" y="9848273"/>
                  </a:lnTo>
                  <a:lnTo>
                    <a:pt x="657148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A1C9F934-BFC7-FE2F-DDD8-B7E19C8495B3}"/>
                </a:ext>
              </a:extLst>
            </p:cNvPr>
            <p:cNvSpPr/>
            <p:nvPr/>
          </p:nvSpPr>
          <p:spPr>
            <a:xfrm>
              <a:off x="-3188506" y="7417997"/>
              <a:ext cx="24971015" cy="3904559"/>
            </a:xfrm>
            <a:custGeom>
              <a:avLst/>
              <a:gdLst/>
              <a:ahLst/>
              <a:cxnLst/>
              <a:rect l="l" t="t" r="r" b="b"/>
              <a:pathLst>
                <a:path w="20720326" h="3239905">
                  <a:moveTo>
                    <a:pt x="0" y="0"/>
                  </a:moveTo>
                  <a:lnTo>
                    <a:pt x="20720326" y="0"/>
                  </a:lnTo>
                  <a:lnTo>
                    <a:pt x="20720326" y="3239905"/>
                  </a:lnTo>
                  <a:lnTo>
                    <a:pt x="0" y="323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E37A58B-4BC9-9AB2-80F6-D9D3A33D23F7}"/>
                </a:ext>
              </a:extLst>
            </p:cNvPr>
            <p:cNvSpPr/>
            <p:nvPr/>
          </p:nvSpPr>
          <p:spPr>
            <a:xfrm rot="20260036">
              <a:off x="13617809" y="1810881"/>
              <a:ext cx="832192" cy="1688949"/>
            </a:xfrm>
            <a:custGeom>
              <a:avLst/>
              <a:gdLst/>
              <a:ahLst/>
              <a:cxnLst/>
              <a:rect l="l" t="t" r="r" b="b"/>
              <a:pathLst>
                <a:path w="832192" h="1688950">
                  <a:moveTo>
                    <a:pt x="0" y="0"/>
                  </a:moveTo>
                  <a:lnTo>
                    <a:pt x="832191" y="0"/>
                  </a:lnTo>
                  <a:lnTo>
                    <a:pt x="832191" y="1688950"/>
                  </a:lnTo>
                  <a:lnTo>
                    <a:pt x="0" y="168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C137D033-2BB1-9A3D-312F-11B7998075E0}"/>
                </a:ext>
              </a:extLst>
            </p:cNvPr>
            <p:cNvSpPr/>
            <p:nvPr/>
          </p:nvSpPr>
          <p:spPr>
            <a:xfrm rot="1958024">
              <a:off x="11874452" y="6605252"/>
              <a:ext cx="1164750" cy="1363005"/>
            </a:xfrm>
            <a:custGeom>
              <a:avLst/>
              <a:gdLst/>
              <a:ahLst/>
              <a:cxnLst/>
              <a:rect l="l" t="t" r="r" b="b"/>
              <a:pathLst>
                <a:path w="1164750" h="1363005">
                  <a:moveTo>
                    <a:pt x="0" y="0"/>
                  </a:moveTo>
                  <a:lnTo>
                    <a:pt x="1164750" y="0"/>
                  </a:lnTo>
                  <a:lnTo>
                    <a:pt x="1164750" y="1363006"/>
                  </a:lnTo>
                  <a:lnTo>
                    <a:pt x="0" y="136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9" name="Group 20">
              <a:extLst>
                <a:ext uri="{FF2B5EF4-FFF2-40B4-BE49-F238E27FC236}">
                  <a16:creationId xmlns:a16="http://schemas.microsoft.com/office/drawing/2014/main" id="{F99FC5C9-AFF2-BA87-4FA3-DFB914FAAA02}"/>
                </a:ext>
              </a:extLst>
            </p:cNvPr>
            <p:cNvGrpSpPr/>
            <p:nvPr/>
          </p:nvGrpSpPr>
          <p:grpSpPr>
            <a:xfrm>
              <a:off x="13705638" y="6800928"/>
              <a:ext cx="314913" cy="314913"/>
              <a:chOff x="0" y="0"/>
              <a:chExt cx="812800" cy="812800"/>
            </a:xfrm>
          </p:grpSpPr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A01AD01F-CA9B-21D8-390B-8E3B534D68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A5B0A"/>
              </a:solidFill>
            </p:spPr>
          </p:sp>
          <p:sp>
            <p:nvSpPr>
              <p:cNvPr id="25" name="TextBox 22">
                <a:extLst>
                  <a:ext uri="{FF2B5EF4-FFF2-40B4-BE49-F238E27FC236}">
                    <a16:creationId xmlns:a16="http://schemas.microsoft.com/office/drawing/2014/main" id="{E741A1BA-9C99-3BE5-98BE-0E962F31CF1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6">
              <a:extLst>
                <a:ext uri="{FF2B5EF4-FFF2-40B4-BE49-F238E27FC236}">
                  <a16:creationId xmlns:a16="http://schemas.microsoft.com/office/drawing/2014/main" id="{ED5E74BF-532C-045A-D0AC-264D1952758F}"/>
                </a:ext>
              </a:extLst>
            </p:cNvPr>
            <p:cNvGrpSpPr/>
            <p:nvPr/>
          </p:nvGrpSpPr>
          <p:grpSpPr>
            <a:xfrm>
              <a:off x="12748907" y="1343689"/>
              <a:ext cx="236158" cy="236158"/>
              <a:chOff x="0" y="0"/>
              <a:chExt cx="812800" cy="812800"/>
            </a:xfrm>
          </p:grpSpPr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38B465DA-CAD5-F3A9-4A43-0A316882331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A5B0A"/>
              </a:solidFill>
            </p:spPr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B8F15792-2558-5A62-F516-C8E998E471E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E5247B74-9456-C742-D254-2B13FDC6347F}"/>
                </a:ext>
              </a:extLst>
            </p:cNvPr>
            <p:cNvSpPr/>
            <p:nvPr/>
          </p:nvSpPr>
          <p:spPr>
            <a:xfrm>
              <a:off x="14557490" y="6656731"/>
              <a:ext cx="2678361" cy="4114800"/>
            </a:xfrm>
            <a:custGeom>
              <a:avLst/>
              <a:gdLst/>
              <a:ahLst/>
              <a:cxnLst/>
              <a:rect l="l" t="t" r="r" b="b"/>
              <a:pathLst>
                <a:path w="2678361" h="4114800">
                  <a:moveTo>
                    <a:pt x="0" y="0"/>
                  </a:moveTo>
                  <a:lnTo>
                    <a:pt x="2678361" y="0"/>
                  </a:lnTo>
                  <a:lnTo>
                    <a:pt x="267836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TextBox 20">
            <a:extLst>
              <a:ext uri="{FF2B5EF4-FFF2-40B4-BE49-F238E27FC236}">
                <a16:creationId xmlns:a16="http://schemas.microsoft.com/office/drawing/2014/main" id="{B61A15F1-B8CC-2DAC-3AE6-C7475B4550FF}"/>
              </a:ext>
            </a:extLst>
          </p:cNvPr>
          <p:cNvSpPr txBox="1"/>
          <p:nvPr/>
        </p:nvSpPr>
        <p:spPr>
          <a:xfrm>
            <a:off x="0" y="2391788"/>
            <a:ext cx="8747152" cy="2072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75981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en-US" sz="48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48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ctr" defTabSz="575981">
              <a:lnSpc>
                <a:spcPct val="150000"/>
              </a:lnSpc>
              <a:defRPr/>
            </a:pPr>
            <a:r>
              <a:rPr lang="vi-VN" sz="4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ĐỌC </a:t>
            </a:r>
            <a:r>
              <a:rPr lang="en-US" sz="4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endParaRPr lang="vi-VN" sz="4800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58F57-AA03-CF2F-296F-A713E4D1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FF1F52-DE26-8987-E666-FC3F2F2BC071}"/>
              </a:ext>
            </a:extLst>
          </p:cNvPr>
          <p:cNvSpPr txBox="1"/>
          <p:nvPr/>
        </p:nvSpPr>
        <p:spPr>
          <a:xfrm>
            <a:off x="3311924" y="1171286"/>
            <a:ext cx="556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GIẢI NGHĨA TỪ KHÓ</a:t>
            </a: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D1689619-BB31-39E8-1D65-DC65B6639A84}"/>
              </a:ext>
            </a:extLst>
          </p:cNvPr>
          <p:cNvSpPr/>
          <p:nvPr/>
        </p:nvSpPr>
        <p:spPr>
          <a:xfrm>
            <a:off x="537931" y="4676452"/>
            <a:ext cx="3277020" cy="1748411"/>
          </a:xfrm>
          <a:prstGeom prst="roundRect">
            <a:avLst>
              <a:gd name="adj" fmla="val 10011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cs typeface="Arial" panose="020B0604020202020204" pitchFamily="34" charset="0"/>
              </a:rPr>
              <a:t>ngẫm nghĩ lặng lẽ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8" name="Arrow: Down 16">
            <a:extLst>
              <a:ext uri="{FF2B5EF4-FFF2-40B4-BE49-F238E27FC236}">
                <a16:creationId xmlns:a16="http://schemas.microsoft.com/office/drawing/2014/main" id="{E1DAC597-F9B0-E4C1-F7F3-434B74F2C1DE}"/>
              </a:ext>
            </a:extLst>
          </p:cNvPr>
          <p:cNvSpPr/>
          <p:nvPr/>
        </p:nvSpPr>
        <p:spPr>
          <a:xfrm>
            <a:off x="1729963" y="3806582"/>
            <a:ext cx="899194" cy="64929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cs typeface="Arial" panose="020B0604020202020204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441A562-E0F0-E5DE-FA9E-299DC536EEC3}"/>
              </a:ext>
            </a:extLst>
          </p:cNvPr>
          <p:cNvSpPr/>
          <p:nvPr/>
        </p:nvSpPr>
        <p:spPr>
          <a:xfrm>
            <a:off x="8061349" y="1849546"/>
            <a:ext cx="3103627" cy="1748411"/>
          </a:xfrm>
          <a:prstGeom prst="cloud">
            <a:avLst/>
          </a:prstGeom>
          <a:ln w="19050">
            <a:solidFill>
              <a:schemeClr val="accent2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cs typeface="Arial" panose="020B0604020202020204" pitchFamily="34" charset="0"/>
              </a:rPr>
              <a:t>bay liệng</a:t>
            </a:r>
            <a:endParaRPr lang="en-US" sz="2400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ADBF7E98-A946-B29C-8659-7E9AC14B5D43}"/>
              </a:ext>
            </a:extLst>
          </p:cNvPr>
          <p:cNvSpPr/>
          <p:nvPr/>
        </p:nvSpPr>
        <p:spPr>
          <a:xfrm>
            <a:off x="8061349" y="4676452"/>
            <a:ext cx="3277020" cy="1748411"/>
          </a:xfrm>
          <a:prstGeom prst="roundRect">
            <a:avLst>
              <a:gd name="adj" fmla="val 10011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cs typeface="Arial" panose="020B0604020202020204" pitchFamily="34" charset="0"/>
              </a:rPr>
              <a:t>nghiêng cánh bay theo đường vòng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1" name="Arrow: Down 24">
            <a:extLst>
              <a:ext uri="{FF2B5EF4-FFF2-40B4-BE49-F238E27FC236}">
                <a16:creationId xmlns:a16="http://schemas.microsoft.com/office/drawing/2014/main" id="{B37F6A1E-45DF-2494-AB20-94BAABF17EF6}"/>
              </a:ext>
            </a:extLst>
          </p:cNvPr>
          <p:cNvSpPr/>
          <p:nvPr/>
        </p:nvSpPr>
        <p:spPr>
          <a:xfrm>
            <a:off x="9256963" y="3806582"/>
            <a:ext cx="899194" cy="64929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cs typeface="Arial" panose="020B0604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15E12CCE-BFEF-216A-656E-3EA9234F4F1A}"/>
              </a:ext>
            </a:extLst>
          </p:cNvPr>
          <p:cNvSpPr/>
          <p:nvPr/>
        </p:nvSpPr>
        <p:spPr>
          <a:xfrm>
            <a:off x="537931" y="1849546"/>
            <a:ext cx="3103627" cy="1748411"/>
          </a:xfrm>
          <a:prstGeom prst="cloud">
            <a:avLst/>
          </a:prstGeom>
          <a:ln w="19050">
            <a:solidFill>
              <a:schemeClr val="accent2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cs typeface="Arial" panose="020B0604020202020204" pitchFamily="34" charset="0"/>
              </a:rPr>
              <a:t>trầm ngâm</a:t>
            </a:r>
            <a:endParaRPr lang="en-US" sz="2400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4" descr="Báo Quân Khu 7 Online">
            <a:extLst>
              <a:ext uri="{FF2B5EF4-FFF2-40B4-BE49-F238E27FC236}">
                <a16:creationId xmlns:a16="http://schemas.microsoft.com/office/drawing/2014/main" id="{66EF2B18-8039-BA0D-B245-3AC58961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62" y="4662001"/>
            <a:ext cx="2356358" cy="176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oy Boring Stock Illustrations – 353 Boy Boring Stock Illustrations,  Vectors &amp; Clipart - Dreamstime">
            <a:extLst>
              <a:ext uri="{FF2B5EF4-FFF2-40B4-BE49-F238E27FC236}">
                <a16:creationId xmlns:a16="http://schemas.microsoft.com/office/drawing/2014/main" id="{5736085F-841D-64D5-9F12-982B8267C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70" y="1846055"/>
            <a:ext cx="2438943" cy="24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27EA5B-2CE7-EEE6-8F95-E5188610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4147B-38DE-AE20-6F46-31B8A60379FA}"/>
              </a:ext>
            </a:extLst>
          </p:cNvPr>
          <p:cNvSpPr txBox="1"/>
          <p:nvPr/>
        </p:nvSpPr>
        <p:spPr>
          <a:xfrm>
            <a:off x="705304" y="1868719"/>
            <a:ext cx="6634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51961">
              <a:defRPr/>
            </a:pPr>
            <a:r>
              <a:rPr lang="en-US" sz="2800" b="1" kern="0" dirty="0">
                <a:solidFill>
                  <a:schemeClr val="tx1"/>
                </a:solidFill>
                <a:latin typeface="+mn-lt"/>
                <a:cs typeface="Arial"/>
                <a:sym typeface="Arial"/>
              </a:rPr>
              <a:t>HOẠT ĐỘNG NHÓM</a:t>
            </a:r>
            <a:endParaRPr lang="vi-VN" sz="2800" b="1" i="1" kern="0" dirty="0">
              <a:solidFill>
                <a:schemeClr val="tx1"/>
              </a:solidFill>
              <a:latin typeface="+mn-lt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9388C6-A9F7-26BB-79DF-AA34F0D95167}"/>
              </a:ext>
            </a:extLst>
          </p:cNvPr>
          <p:cNvGrpSpPr/>
          <p:nvPr/>
        </p:nvGrpSpPr>
        <p:grpSpPr>
          <a:xfrm>
            <a:off x="1158194" y="2629609"/>
            <a:ext cx="5515319" cy="3610956"/>
            <a:chOff x="1186635" y="1560873"/>
            <a:chExt cx="4160895" cy="2866119"/>
          </a:xfrm>
        </p:grpSpPr>
        <p:sp>
          <p:nvSpPr>
            <p:cNvPr id="6" name="Rectangle: Diagonal Corners Rounded 11">
              <a:extLst>
                <a:ext uri="{FF2B5EF4-FFF2-40B4-BE49-F238E27FC236}">
                  <a16:creationId xmlns:a16="http://schemas.microsoft.com/office/drawing/2014/main" id="{EFD73BC9-2244-187D-6662-C5A73A1CA2FE}"/>
                </a:ext>
              </a:extLst>
            </p:cNvPr>
            <p:cNvSpPr/>
            <p:nvPr/>
          </p:nvSpPr>
          <p:spPr>
            <a:xfrm>
              <a:off x="1186635" y="1855775"/>
              <a:ext cx="3853262" cy="2248857"/>
            </a:xfrm>
            <a:prstGeom prst="round2DiagRect">
              <a:avLst/>
            </a:prstGeom>
            <a:noFill/>
            <a:ln w="25400" cap="flat" cmpd="sng" algn="ctr">
              <a:solidFill>
                <a:srgbClr val="E96578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endParaRPr lang="en-US" sz="2268" kern="0">
                <a:solidFill>
                  <a:srgbClr val="E9E1D4"/>
                </a:solidFill>
                <a:latin typeface="+mn-lt"/>
                <a:cs typeface="Arial"/>
                <a:sym typeface="Arial"/>
              </a:endParaRPr>
            </a:p>
          </p:txBody>
        </p:sp>
        <p:sp>
          <p:nvSpPr>
            <p:cNvPr id="7" name="Rectangle: Diagonal Corners Rounded 9">
              <a:extLst>
                <a:ext uri="{FF2B5EF4-FFF2-40B4-BE49-F238E27FC236}">
                  <a16:creationId xmlns:a16="http://schemas.microsoft.com/office/drawing/2014/main" id="{996E8EA7-7464-3827-A1E2-5A11FF32B95A}"/>
                </a:ext>
              </a:extLst>
            </p:cNvPr>
            <p:cNvSpPr/>
            <p:nvPr/>
          </p:nvSpPr>
          <p:spPr>
            <a:xfrm>
              <a:off x="1347820" y="2038697"/>
              <a:ext cx="3999710" cy="2388295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endParaRPr lang="en-US" sz="2268" kern="0">
                <a:solidFill>
                  <a:srgbClr val="E9E1D4"/>
                </a:solidFill>
                <a:latin typeface="+mn-lt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713E7-93FF-F294-037B-F5F9380C4213}"/>
                </a:ext>
              </a:extLst>
            </p:cNvPr>
            <p:cNvSpPr txBox="1"/>
            <p:nvPr/>
          </p:nvSpPr>
          <p:spPr>
            <a:xfrm>
              <a:off x="1464305" y="2271577"/>
              <a:ext cx="3736778" cy="1854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151961">
                <a:lnSpc>
                  <a:spcPct val="150000"/>
                </a:lnSpc>
                <a:defRPr/>
              </a:pPr>
              <a:r>
                <a:rPr lang="vi-VN" sz="2520" kern="0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Các em đọc thầm lại bài đọc và thảo luận với bạn theo nhóm hoặc nhóm nhỏ để trả lời từng câu hỏi cho sẵn</a:t>
              </a:r>
              <a:r>
                <a:rPr lang="en-US" sz="2520" kern="0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520" kern="0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sau</a:t>
              </a:r>
              <a:r>
                <a:rPr lang="en-US" sz="2520" kern="0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:</a:t>
              </a:r>
              <a:endParaRPr lang="vi-VN" sz="252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3B55173-7449-752B-4114-8001382E912C}"/>
                </a:ext>
              </a:extLst>
            </p:cNvPr>
            <p:cNvSpPr/>
            <p:nvPr/>
          </p:nvSpPr>
          <p:spPr>
            <a:xfrm>
              <a:off x="2812860" y="1560873"/>
              <a:ext cx="682229" cy="713441"/>
            </a:xfrm>
            <a:custGeom>
              <a:avLst/>
              <a:gdLst/>
              <a:ahLst/>
              <a:cxnLst/>
              <a:rect l="l" t="t" r="r" b="b"/>
              <a:pathLst>
                <a:path w="3934778" h="4114800">
                  <a:moveTo>
                    <a:pt x="0" y="0"/>
                  </a:moveTo>
                  <a:lnTo>
                    <a:pt x="3934777" y="0"/>
                  </a:lnTo>
                  <a:lnTo>
                    <a:pt x="393477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151961">
                <a:defRPr/>
              </a:pPr>
              <a:endParaRPr lang="en-US" sz="2268" kern="0">
                <a:solidFill>
                  <a:sysClr val="windowText" lastClr="000000"/>
                </a:solidFill>
                <a:latin typeface="+mn-lt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6E6C9-01C0-7799-A5E8-F4F6705D4082}"/>
              </a:ext>
            </a:extLst>
          </p:cNvPr>
          <p:cNvGrpSpPr/>
          <p:nvPr/>
        </p:nvGrpSpPr>
        <p:grpSpPr>
          <a:xfrm>
            <a:off x="7687375" y="1194825"/>
            <a:ext cx="4578359" cy="5663175"/>
            <a:chOff x="12059427" y="1028700"/>
            <a:chExt cx="8327131" cy="10300197"/>
          </a:xfrm>
        </p:grpSpPr>
        <p:sp>
          <p:nvSpPr>
            <p:cNvPr id="2" name="Freeform 8">
              <a:extLst>
                <a:ext uri="{FF2B5EF4-FFF2-40B4-BE49-F238E27FC236}">
                  <a16:creationId xmlns:a16="http://schemas.microsoft.com/office/drawing/2014/main" id="{C62DA1FC-5252-3BF6-9C91-CB9F6F118972}"/>
                </a:ext>
              </a:extLst>
            </p:cNvPr>
            <p:cNvSpPr/>
            <p:nvPr/>
          </p:nvSpPr>
          <p:spPr>
            <a:xfrm>
              <a:off x="12850173" y="5105066"/>
              <a:ext cx="2430774" cy="1493821"/>
            </a:xfrm>
            <a:custGeom>
              <a:avLst/>
              <a:gdLst/>
              <a:ahLst/>
              <a:cxnLst/>
              <a:rect l="l" t="t" r="r" b="b"/>
              <a:pathLst>
                <a:path w="2430774" h="1493821">
                  <a:moveTo>
                    <a:pt x="0" y="0"/>
                  </a:moveTo>
                  <a:lnTo>
                    <a:pt x="2430774" y="0"/>
                  </a:lnTo>
                  <a:lnTo>
                    <a:pt x="2430774" y="1493820"/>
                  </a:lnTo>
                  <a:lnTo>
                    <a:pt x="0" y="1493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E1EC7FF4-21B5-F490-FBCF-4FE375486AF0}"/>
                </a:ext>
              </a:extLst>
            </p:cNvPr>
            <p:cNvSpPr/>
            <p:nvPr/>
          </p:nvSpPr>
          <p:spPr>
            <a:xfrm flipH="1">
              <a:off x="14317704" y="1028700"/>
              <a:ext cx="6068854" cy="7798761"/>
            </a:xfrm>
            <a:custGeom>
              <a:avLst/>
              <a:gdLst/>
              <a:ahLst/>
              <a:cxnLst/>
              <a:rect l="l" t="t" r="r" b="b"/>
              <a:pathLst>
                <a:path w="6068854" h="7798761">
                  <a:moveTo>
                    <a:pt x="6068854" y="0"/>
                  </a:moveTo>
                  <a:lnTo>
                    <a:pt x="0" y="0"/>
                  </a:lnTo>
                  <a:lnTo>
                    <a:pt x="0" y="7798761"/>
                  </a:lnTo>
                  <a:lnTo>
                    <a:pt x="6068854" y="7798761"/>
                  </a:lnTo>
                  <a:lnTo>
                    <a:pt x="606885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4655929-71F5-9453-2118-ECECE6942028}"/>
                </a:ext>
              </a:extLst>
            </p:cNvPr>
            <p:cNvSpPr/>
            <p:nvPr/>
          </p:nvSpPr>
          <p:spPr>
            <a:xfrm>
              <a:off x="13692352" y="8004674"/>
              <a:ext cx="6114791" cy="3324223"/>
            </a:xfrm>
            <a:custGeom>
              <a:avLst/>
              <a:gdLst/>
              <a:ahLst/>
              <a:cxnLst/>
              <a:rect l="l" t="t" r="r" b="b"/>
              <a:pathLst>
                <a:path w="6114791" h="3324223">
                  <a:moveTo>
                    <a:pt x="0" y="0"/>
                  </a:moveTo>
                  <a:lnTo>
                    <a:pt x="6114791" y="0"/>
                  </a:lnTo>
                  <a:lnTo>
                    <a:pt x="6114791" y="3324223"/>
                  </a:lnTo>
                  <a:lnTo>
                    <a:pt x="0" y="3324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89">
              <a:extLst>
                <a:ext uri="{FF2B5EF4-FFF2-40B4-BE49-F238E27FC236}">
                  <a16:creationId xmlns:a16="http://schemas.microsoft.com/office/drawing/2014/main" id="{DDCEE00A-96FF-C668-B672-91D808B1EBDC}"/>
                </a:ext>
              </a:extLst>
            </p:cNvPr>
            <p:cNvSpPr/>
            <p:nvPr/>
          </p:nvSpPr>
          <p:spPr>
            <a:xfrm rot="-1047477">
              <a:off x="12926993" y="1341499"/>
              <a:ext cx="931336" cy="1524509"/>
            </a:xfrm>
            <a:custGeom>
              <a:avLst/>
              <a:gdLst/>
              <a:ahLst/>
              <a:cxnLst/>
              <a:rect l="l" t="t" r="r" b="b"/>
              <a:pathLst>
                <a:path w="931336" h="1524509">
                  <a:moveTo>
                    <a:pt x="0" y="0"/>
                  </a:moveTo>
                  <a:lnTo>
                    <a:pt x="931336" y="0"/>
                  </a:lnTo>
                  <a:lnTo>
                    <a:pt x="931336" y="1524509"/>
                  </a:lnTo>
                  <a:lnTo>
                    <a:pt x="0" y="1524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90">
              <a:extLst>
                <a:ext uri="{FF2B5EF4-FFF2-40B4-BE49-F238E27FC236}">
                  <a16:creationId xmlns:a16="http://schemas.microsoft.com/office/drawing/2014/main" id="{17E78394-E928-348B-E9F8-285705843C0D}"/>
                </a:ext>
              </a:extLst>
            </p:cNvPr>
            <p:cNvSpPr/>
            <p:nvPr/>
          </p:nvSpPr>
          <p:spPr>
            <a:xfrm>
              <a:off x="12059427" y="6712069"/>
              <a:ext cx="2438985" cy="2954717"/>
            </a:xfrm>
            <a:custGeom>
              <a:avLst/>
              <a:gdLst/>
              <a:ahLst/>
              <a:cxnLst/>
              <a:rect l="l" t="t" r="r" b="b"/>
              <a:pathLst>
                <a:path w="2438985" h="2954717">
                  <a:moveTo>
                    <a:pt x="0" y="0"/>
                  </a:moveTo>
                  <a:lnTo>
                    <a:pt x="2438985" y="0"/>
                  </a:lnTo>
                  <a:lnTo>
                    <a:pt x="2438985" y="2954717"/>
                  </a:lnTo>
                  <a:lnTo>
                    <a:pt x="0" y="2954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22">
              <a:extLst>
                <a:ext uri="{FF2B5EF4-FFF2-40B4-BE49-F238E27FC236}">
                  <a16:creationId xmlns:a16="http://schemas.microsoft.com/office/drawing/2014/main" id="{6917580D-7F4A-93D6-9A19-D1FA9D225589}"/>
                </a:ext>
              </a:extLst>
            </p:cNvPr>
            <p:cNvSpPr/>
            <p:nvPr/>
          </p:nvSpPr>
          <p:spPr>
            <a:xfrm rot="1563323">
              <a:off x="13016459" y="3676143"/>
              <a:ext cx="620860" cy="752143"/>
            </a:xfrm>
            <a:custGeom>
              <a:avLst/>
              <a:gdLst/>
              <a:ahLst/>
              <a:cxnLst/>
              <a:rect l="l" t="t" r="r" b="b"/>
              <a:pathLst>
                <a:path w="620860" h="752143">
                  <a:moveTo>
                    <a:pt x="0" y="0"/>
                  </a:moveTo>
                  <a:lnTo>
                    <a:pt x="620860" y="0"/>
                  </a:lnTo>
                  <a:lnTo>
                    <a:pt x="620860" y="752143"/>
                  </a:lnTo>
                  <a:lnTo>
                    <a:pt x="0" y="752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21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C0B8E-6E8D-F2F2-F61B-641340C90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BC8CF7-2900-F8FE-D501-790CE03E03D7}"/>
              </a:ext>
            </a:extLst>
          </p:cNvPr>
          <p:cNvSpPr/>
          <p:nvPr/>
        </p:nvSpPr>
        <p:spPr>
          <a:xfrm>
            <a:off x="456931" y="1890810"/>
            <a:ext cx="11278138" cy="4365611"/>
          </a:xfrm>
          <a:prstGeom prst="roundRect">
            <a:avLst>
              <a:gd name="adj" fmla="val 2488"/>
            </a:avLst>
          </a:prstGeom>
          <a:solidFill>
            <a:srgbClr val="FFFFFF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268" kern="0">
              <a:solidFill>
                <a:srgbClr val="EBE0DD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A4DBA-135A-C8EC-63FE-97538FAC17C3}"/>
              </a:ext>
            </a:extLst>
          </p:cNvPr>
          <p:cNvSpPr txBox="1"/>
          <p:nvPr/>
        </p:nvSpPr>
        <p:spPr>
          <a:xfrm>
            <a:off x="637224" y="2736360"/>
            <a:ext cx="10948224" cy="320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51961">
              <a:lnSpc>
                <a:spcPct val="150000"/>
              </a:lnSpc>
              <a:defRPr/>
            </a:pPr>
            <a:r>
              <a:rPr lang="vi-VN" sz="2300" b="1" kern="0" dirty="0">
                <a:solidFill>
                  <a:sysClr val="windowText" lastClr="000000"/>
                </a:solidFill>
                <a:latin typeface="+mn-lt"/>
                <a:sym typeface="Arial"/>
              </a:rPr>
              <a:t>Câu 1. </a:t>
            </a:r>
            <a:r>
              <a:rPr lang="vi-VN" sz="2300" kern="0" dirty="0">
                <a:solidFill>
                  <a:sysClr val="windowText" lastClr="000000"/>
                </a:solidFill>
                <a:latin typeface="+mn-lt"/>
                <a:sym typeface="Arial"/>
              </a:rPr>
              <a:t>Cuộc trò </a:t>
            </a:r>
            <a:r>
              <a:rPr lang="en-US" sz="2300" dirty="0" err="1">
                <a:solidFill>
                  <a:sysClr val="windowText" lastClr="000000"/>
                </a:solidFill>
                <a:latin typeface="+mn-lt"/>
              </a:rPr>
              <a:t>ch</a:t>
            </a:r>
            <a:r>
              <a:rPr lang="vi-VN" sz="2300" kern="0" dirty="0">
                <a:solidFill>
                  <a:sysClr val="windowText" lastClr="000000"/>
                </a:solidFill>
                <a:latin typeface="+mn-lt"/>
                <a:sym typeface="Arial"/>
              </a:rPr>
              <a:t>uyện của thầy giáo và các bạn học sinh diễn ra ở đâu?</a:t>
            </a:r>
          </a:p>
          <a:p>
            <a:pPr algn="just" defTabSz="1151961">
              <a:lnSpc>
                <a:spcPct val="150000"/>
              </a:lnSpc>
              <a:defRPr/>
            </a:pPr>
            <a:r>
              <a:rPr lang="vi-VN" sz="2300" b="1" kern="0" dirty="0">
                <a:solidFill>
                  <a:sysClr val="windowText" lastClr="000000"/>
                </a:solidFill>
                <a:latin typeface="+mn-lt"/>
                <a:sym typeface="Arial"/>
              </a:rPr>
              <a:t>Câu 2. </a:t>
            </a:r>
            <a:r>
              <a:rPr lang="vi-VN" sz="2300" kern="0" dirty="0">
                <a:solidFill>
                  <a:sysClr val="windowText" lastClr="000000"/>
                </a:solidFill>
                <a:latin typeface="+mn-lt"/>
                <a:sym typeface="Arial"/>
              </a:rPr>
              <a:t>Theo em, lời thầy giáo miêu tả bầu trời có tác dụng như thế nào đối với học sinh?</a:t>
            </a:r>
          </a:p>
          <a:p>
            <a:pPr algn="just" defTabSz="1151961">
              <a:lnSpc>
                <a:spcPct val="150000"/>
              </a:lnSpc>
              <a:defRPr/>
            </a:pPr>
            <a:r>
              <a:rPr lang="vi-VN" sz="2300" b="1" kern="0" dirty="0">
                <a:solidFill>
                  <a:sysClr val="windowText" lastClr="000000"/>
                </a:solidFill>
                <a:latin typeface="+mn-lt"/>
                <a:sym typeface="Arial"/>
              </a:rPr>
              <a:t>Câu 3. </a:t>
            </a:r>
            <a:r>
              <a:rPr lang="vi-VN" sz="2300" kern="0" dirty="0">
                <a:solidFill>
                  <a:sysClr val="windowText" lastClr="000000"/>
                </a:solidFill>
                <a:latin typeface="+mn-lt"/>
                <a:sym typeface="Arial"/>
              </a:rPr>
              <a:t>Việc mỗi bạn miêu tả bầu trời mùa thu bằng những hình ảnh khác nhau nói lên điều gì? Em thích hình </a:t>
            </a:r>
            <a:r>
              <a:rPr lang="en-US" sz="23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ả</a:t>
            </a:r>
            <a:r>
              <a:rPr lang="vi-VN" sz="2300" kern="0" dirty="0">
                <a:solidFill>
                  <a:sysClr val="windowText" lastClr="000000"/>
                </a:solidFill>
                <a:latin typeface="+mn-lt"/>
                <a:sym typeface="Arial"/>
              </a:rPr>
              <a:t>nh nào? Vì sao?</a:t>
            </a:r>
          </a:p>
          <a:p>
            <a:pPr algn="just" defTabSz="1151961">
              <a:lnSpc>
                <a:spcPct val="150000"/>
              </a:lnSpc>
              <a:defRPr/>
            </a:pPr>
            <a:r>
              <a:rPr lang="vi-VN" sz="2300" b="1" kern="0" dirty="0">
                <a:solidFill>
                  <a:sysClr val="windowText" lastClr="000000"/>
                </a:solidFill>
                <a:latin typeface="+mn-lt"/>
                <a:sym typeface="Arial"/>
              </a:rPr>
              <a:t>Câu 4. </a:t>
            </a:r>
            <a:r>
              <a:rPr lang="vi-VN" sz="2300" kern="0" dirty="0">
                <a:solidFill>
                  <a:sysClr val="windowText" lastClr="000000"/>
                </a:solidFill>
                <a:latin typeface="+mn-lt"/>
                <a:sym typeface="Arial"/>
              </a:rPr>
              <a:t>Theo em, giờ học được kể trong bài đọc có gì đặc biệt và thú vị?</a:t>
            </a:r>
          </a:p>
        </p:txBody>
      </p:sp>
      <p:sp>
        <p:nvSpPr>
          <p:cNvPr id="5" name="Rectangle: Diagonal Corners Rounded 5">
            <a:extLst>
              <a:ext uri="{FF2B5EF4-FFF2-40B4-BE49-F238E27FC236}">
                <a16:creationId xmlns:a16="http://schemas.microsoft.com/office/drawing/2014/main" id="{B7DE4FCF-FB07-37CF-F093-A0B63759EE34}"/>
              </a:ext>
            </a:extLst>
          </p:cNvPr>
          <p:cNvSpPr/>
          <p:nvPr/>
        </p:nvSpPr>
        <p:spPr>
          <a:xfrm>
            <a:off x="447787" y="1868975"/>
            <a:ext cx="3660981" cy="707034"/>
          </a:xfrm>
          <a:prstGeom prst="round2Diag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151961">
              <a:defRPr/>
            </a:pPr>
            <a:r>
              <a:rPr lang="en-US" sz="2520" b="1" kern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CÂU HỎI ĐƯA RA</a:t>
            </a:r>
          </a:p>
        </p:txBody>
      </p:sp>
    </p:spTree>
    <p:extLst>
      <p:ext uri="{BB962C8B-B14F-4D97-AF65-F5344CB8AC3E}">
        <p14:creationId xmlns:p14="http://schemas.microsoft.com/office/powerpoint/2010/main" val="7696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072D8-5DBA-6F0F-84CA-71861CEB6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18">
            <a:extLst>
              <a:ext uri="{FF2B5EF4-FFF2-40B4-BE49-F238E27FC236}">
                <a16:creationId xmlns:a16="http://schemas.microsoft.com/office/drawing/2014/main" id="{3B7C02F8-53C6-C9BB-2907-F50A66DE9E23}"/>
              </a:ext>
            </a:extLst>
          </p:cNvPr>
          <p:cNvSpPr/>
          <p:nvPr/>
        </p:nvSpPr>
        <p:spPr>
          <a:xfrm>
            <a:off x="1291798" y="3740671"/>
            <a:ext cx="4914878" cy="2176418"/>
          </a:xfrm>
          <a:prstGeom prst="round2DiagRect">
            <a:avLst>
              <a:gd name="adj1" fmla="val 16667"/>
              <a:gd name="adj2" fmla="val 15479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/>
            </a:solidFill>
            <a:prstDash val="dash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  <a:defRPr/>
            </a:pP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Cuộc trò chuyện của thầy giáo và các bạn học sinh diễn ra ở cánh đồng.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2D94F4-D2FD-CE69-BEBA-415BA9834FEE}"/>
              </a:ext>
            </a:extLst>
          </p:cNvPr>
          <p:cNvGrpSpPr/>
          <p:nvPr/>
        </p:nvGrpSpPr>
        <p:grpSpPr>
          <a:xfrm>
            <a:off x="867630" y="1734830"/>
            <a:ext cx="10089129" cy="1433562"/>
            <a:chOff x="205355" y="316868"/>
            <a:chExt cx="8008030" cy="11378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02BC49-D7D1-0298-3894-E2A115A417FF}"/>
                </a:ext>
              </a:extLst>
            </p:cNvPr>
            <p:cNvGrpSpPr/>
            <p:nvPr/>
          </p:nvGrpSpPr>
          <p:grpSpPr>
            <a:xfrm>
              <a:off x="491098" y="316868"/>
              <a:ext cx="7722287" cy="1137859"/>
              <a:chOff x="546975" y="1935466"/>
              <a:chExt cx="7722287" cy="1137859"/>
            </a:xfrm>
          </p:grpSpPr>
          <p:sp>
            <p:nvSpPr>
              <p:cNvPr id="13" name="Rounded Rectangle 151">
                <a:extLst>
                  <a:ext uri="{FF2B5EF4-FFF2-40B4-BE49-F238E27FC236}">
                    <a16:creationId xmlns:a16="http://schemas.microsoft.com/office/drawing/2014/main" id="{ED668694-0C03-2DBD-D898-E5255DFCA4EF}"/>
                  </a:ext>
                </a:extLst>
              </p:cNvPr>
              <p:cNvSpPr/>
              <p:nvPr/>
            </p:nvSpPr>
            <p:spPr>
              <a:xfrm>
                <a:off x="546975" y="1935466"/>
                <a:ext cx="7722287" cy="1137859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51961">
                  <a:defRPr/>
                </a:pPr>
                <a:endParaRPr lang="en-US" sz="2400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E1E969-36E7-DD45-5005-19EA1352E64E}"/>
                  </a:ext>
                </a:extLst>
              </p:cNvPr>
              <p:cNvSpPr txBox="1"/>
              <p:nvPr/>
            </p:nvSpPr>
            <p:spPr>
              <a:xfrm>
                <a:off x="988407" y="2015982"/>
                <a:ext cx="7017911" cy="890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151961">
                  <a:lnSpc>
                    <a:spcPct val="150000"/>
                  </a:lnSpc>
                  <a:defRPr/>
                </a:pPr>
                <a:r>
                  <a:rPr lang="vi-VN" sz="2400" b="1" kern="0" dirty="0">
                    <a:latin typeface="+mn-lt"/>
                    <a:cs typeface="Arial" panose="020B0604020202020204" pitchFamily="34" charset="0"/>
                    <a:sym typeface="Arial"/>
                  </a:rPr>
                  <a:t>Câu 1: </a:t>
                </a:r>
                <a:r>
                  <a:rPr lang="vi-VN" sz="2400" kern="0" dirty="0">
                    <a:latin typeface="+mn-lt"/>
                    <a:cs typeface="Arial" panose="020B0604020202020204" pitchFamily="34" charset="0"/>
                    <a:sym typeface="Arial"/>
                  </a:rPr>
                  <a:t>Cuộc trò </a:t>
                </a:r>
                <a:r>
                  <a:rPr lang="en-US" sz="2400" dirty="0" err="1">
                    <a:latin typeface="+mn-lt"/>
                    <a:cs typeface="Arial" panose="020B0604020202020204" pitchFamily="34" charset="0"/>
                  </a:rPr>
                  <a:t>ch</a:t>
                </a:r>
                <a:r>
                  <a:rPr lang="vi-VN" sz="2400" kern="0" dirty="0">
                    <a:latin typeface="+mn-lt"/>
                    <a:cs typeface="Arial" panose="020B0604020202020204" pitchFamily="34" charset="0"/>
                    <a:sym typeface="Arial"/>
                  </a:rPr>
                  <a:t>uyện của thầy giáo và các bạn học sinh diễn ra ở đâu?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D4AFFF-9B61-59C6-8793-BAD53AD78A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355" y="556861"/>
              <a:ext cx="571485" cy="571485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400" b="1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5" name="Picture 14" descr="A person and children standing in a field&#10;&#10;Description automatically generated">
            <a:extLst>
              <a:ext uri="{FF2B5EF4-FFF2-40B4-BE49-F238E27FC236}">
                <a16:creationId xmlns:a16="http://schemas.microsoft.com/office/drawing/2014/main" id="{963BE765-3470-913D-63F7-D4B599882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61111" r="12756"/>
          <a:stretch/>
        </p:blipFill>
        <p:spPr>
          <a:xfrm>
            <a:off x="6607278" y="3330656"/>
            <a:ext cx="4349481" cy="326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2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0C3ED-A3B5-5965-E02A-EC6F5BDB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1">
            <a:extLst>
              <a:ext uri="{FF2B5EF4-FFF2-40B4-BE49-F238E27FC236}">
                <a16:creationId xmlns:a16="http://schemas.microsoft.com/office/drawing/2014/main" id="{14418ABD-0B09-3E71-8FC7-13C7A1B8CF52}"/>
              </a:ext>
            </a:extLst>
          </p:cNvPr>
          <p:cNvSpPr txBox="1"/>
          <p:nvPr/>
        </p:nvSpPr>
        <p:spPr>
          <a:xfrm>
            <a:off x="1550975" y="2435751"/>
            <a:ext cx="5541188" cy="171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RÚT RA </a:t>
            </a:r>
            <a:r>
              <a:rPr lang="en-US" sz="26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Ý</a:t>
            </a:r>
            <a:r>
              <a:rPr lang="en-US" sz="2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ĐOẠN 1: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Cuộc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trò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chuyện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trên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cánh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đồng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nhân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vật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bọn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trẻ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7349F2-33F9-3F3D-4464-BA177CA40277}"/>
              </a:ext>
            </a:extLst>
          </p:cNvPr>
          <p:cNvGrpSpPr/>
          <p:nvPr/>
        </p:nvGrpSpPr>
        <p:grpSpPr>
          <a:xfrm>
            <a:off x="7143621" y="1275054"/>
            <a:ext cx="4851684" cy="5328364"/>
            <a:chOff x="-2637020" y="2989770"/>
            <a:chExt cx="6890145" cy="756710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40A036D-2499-60E6-C775-F447787E5394}"/>
                </a:ext>
              </a:extLst>
            </p:cNvPr>
            <p:cNvSpPr/>
            <p:nvPr/>
          </p:nvSpPr>
          <p:spPr>
            <a:xfrm rot="325175">
              <a:off x="885945" y="4875186"/>
              <a:ext cx="2931519" cy="4254184"/>
            </a:xfrm>
            <a:custGeom>
              <a:avLst/>
              <a:gdLst/>
              <a:ahLst/>
              <a:cxnLst/>
              <a:rect l="l" t="t" r="r" b="b"/>
              <a:pathLst>
                <a:path w="2931519" h="4254184">
                  <a:moveTo>
                    <a:pt x="0" y="0"/>
                  </a:moveTo>
                  <a:lnTo>
                    <a:pt x="2931519" y="0"/>
                  </a:lnTo>
                  <a:lnTo>
                    <a:pt x="2931519" y="4254184"/>
                  </a:lnTo>
                  <a:lnTo>
                    <a:pt x="0" y="4254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498BD90-FA72-D71F-0BC7-809F232630CB}"/>
                </a:ext>
              </a:extLst>
            </p:cNvPr>
            <p:cNvSpPr/>
            <p:nvPr/>
          </p:nvSpPr>
          <p:spPr>
            <a:xfrm>
              <a:off x="-2637020" y="7595211"/>
              <a:ext cx="5447878" cy="2961665"/>
            </a:xfrm>
            <a:custGeom>
              <a:avLst/>
              <a:gdLst/>
              <a:ahLst/>
              <a:cxnLst/>
              <a:rect l="l" t="t" r="r" b="b"/>
              <a:pathLst>
                <a:path w="6114791" h="3324223">
                  <a:moveTo>
                    <a:pt x="0" y="0"/>
                  </a:moveTo>
                  <a:lnTo>
                    <a:pt x="6114792" y="0"/>
                  </a:lnTo>
                  <a:lnTo>
                    <a:pt x="6114792" y="3324223"/>
                  </a:lnTo>
                  <a:lnTo>
                    <a:pt x="0" y="3324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B181C7C-44B2-573A-6B0E-F6BD1ACECA39}"/>
                </a:ext>
              </a:extLst>
            </p:cNvPr>
            <p:cNvSpPr/>
            <p:nvPr/>
          </p:nvSpPr>
          <p:spPr>
            <a:xfrm rot="585781" flipH="1">
              <a:off x="-657887" y="5563728"/>
              <a:ext cx="2115016" cy="3169641"/>
            </a:xfrm>
            <a:custGeom>
              <a:avLst/>
              <a:gdLst/>
              <a:ahLst/>
              <a:cxnLst/>
              <a:rect l="l" t="t" r="r" b="b"/>
              <a:pathLst>
                <a:path w="2339768" h="3506464">
                  <a:moveTo>
                    <a:pt x="2339768" y="0"/>
                  </a:moveTo>
                  <a:lnTo>
                    <a:pt x="0" y="0"/>
                  </a:lnTo>
                  <a:lnTo>
                    <a:pt x="0" y="3506464"/>
                  </a:lnTo>
                  <a:lnTo>
                    <a:pt x="2339768" y="3506464"/>
                  </a:lnTo>
                  <a:lnTo>
                    <a:pt x="233976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3EB46476-0044-8617-8C2C-0513548893E3}"/>
                </a:ext>
              </a:extLst>
            </p:cNvPr>
            <p:cNvSpPr/>
            <p:nvPr/>
          </p:nvSpPr>
          <p:spPr>
            <a:xfrm rot="1967240">
              <a:off x="-1232087" y="6454756"/>
              <a:ext cx="836571" cy="1267533"/>
            </a:xfrm>
            <a:custGeom>
              <a:avLst/>
              <a:gdLst/>
              <a:ahLst/>
              <a:cxnLst/>
              <a:rect l="l" t="t" r="r" b="b"/>
              <a:pathLst>
                <a:path w="836571" h="1267532">
                  <a:moveTo>
                    <a:pt x="0" y="0"/>
                  </a:moveTo>
                  <a:lnTo>
                    <a:pt x="836571" y="0"/>
                  </a:lnTo>
                  <a:lnTo>
                    <a:pt x="836571" y="1267532"/>
                  </a:lnTo>
                  <a:lnTo>
                    <a:pt x="0" y="1267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A8EDAD66-0372-6DC9-AE34-7E23E69CCA29}"/>
                </a:ext>
              </a:extLst>
            </p:cNvPr>
            <p:cNvSpPr/>
            <p:nvPr/>
          </p:nvSpPr>
          <p:spPr>
            <a:xfrm rot="19887050">
              <a:off x="2710809" y="3283173"/>
              <a:ext cx="1542316" cy="1458190"/>
            </a:xfrm>
            <a:custGeom>
              <a:avLst/>
              <a:gdLst/>
              <a:ahLst/>
              <a:cxnLst/>
              <a:rect l="l" t="t" r="r" b="b"/>
              <a:pathLst>
                <a:path w="1542316" h="1458189">
                  <a:moveTo>
                    <a:pt x="0" y="0"/>
                  </a:moveTo>
                  <a:lnTo>
                    <a:pt x="1542315" y="0"/>
                  </a:lnTo>
                  <a:lnTo>
                    <a:pt x="1542315" y="1458190"/>
                  </a:lnTo>
                  <a:lnTo>
                    <a:pt x="0" y="1458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A93D0CC1-9B88-125F-2B48-E68C00F330BA}"/>
                </a:ext>
              </a:extLst>
            </p:cNvPr>
            <p:cNvSpPr/>
            <p:nvPr/>
          </p:nvSpPr>
          <p:spPr>
            <a:xfrm>
              <a:off x="-1332563" y="2989770"/>
              <a:ext cx="2682259" cy="1648370"/>
            </a:xfrm>
            <a:custGeom>
              <a:avLst/>
              <a:gdLst/>
              <a:ahLst/>
              <a:cxnLst/>
              <a:rect l="l" t="t" r="r" b="b"/>
              <a:pathLst>
                <a:path w="2682259" h="1648370">
                  <a:moveTo>
                    <a:pt x="0" y="0"/>
                  </a:moveTo>
                  <a:lnTo>
                    <a:pt x="2682259" y="0"/>
                  </a:lnTo>
                  <a:lnTo>
                    <a:pt x="2682259" y="1648370"/>
                  </a:lnTo>
                  <a:lnTo>
                    <a:pt x="0" y="1648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4AC85B72-8132-CD25-9CA8-739F2C5CE4F7}"/>
              </a:ext>
            </a:extLst>
          </p:cNvPr>
          <p:cNvSpPr/>
          <p:nvPr/>
        </p:nvSpPr>
        <p:spPr>
          <a:xfrm>
            <a:off x="-781552" y="5324882"/>
            <a:ext cx="13452937" cy="2103550"/>
          </a:xfrm>
          <a:custGeom>
            <a:avLst/>
            <a:gdLst/>
            <a:ahLst/>
            <a:cxnLst/>
            <a:rect l="l" t="t" r="r" b="b"/>
            <a:pathLst>
              <a:path w="20720326" h="3239905">
                <a:moveTo>
                  <a:pt x="0" y="0"/>
                </a:moveTo>
                <a:lnTo>
                  <a:pt x="20720326" y="0"/>
                </a:lnTo>
                <a:lnTo>
                  <a:pt x="20720326" y="3239905"/>
                </a:lnTo>
                <a:lnTo>
                  <a:pt x="0" y="32399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987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8D211-7D85-F706-8E03-1BF022F53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09263DA-0E1A-F3C6-74ED-3BDB2EEABB61}"/>
              </a:ext>
            </a:extLst>
          </p:cNvPr>
          <p:cNvGrpSpPr/>
          <p:nvPr/>
        </p:nvGrpSpPr>
        <p:grpSpPr>
          <a:xfrm>
            <a:off x="931872" y="1643988"/>
            <a:ext cx="9999129" cy="1174056"/>
            <a:chOff x="276790" y="275429"/>
            <a:chExt cx="7936595" cy="9318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C609B4-4B50-870C-F71C-5B898DF2A549}"/>
                </a:ext>
              </a:extLst>
            </p:cNvPr>
            <p:cNvGrpSpPr/>
            <p:nvPr/>
          </p:nvGrpSpPr>
          <p:grpSpPr>
            <a:xfrm>
              <a:off x="491098" y="275429"/>
              <a:ext cx="7722287" cy="931880"/>
              <a:chOff x="546975" y="1894027"/>
              <a:chExt cx="7722287" cy="931880"/>
            </a:xfrm>
          </p:grpSpPr>
          <p:sp>
            <p:nvSpPr>
              <p:cNvPr id="18" name="Rounded Rectangle 151">
                <a:extLst>
                  <a:ext uri="{FF2B5EF4-FFF2-40B4-BE49-F238E27FC236}">
                    <a16:creationId xmlns:a16="http://schemas.microsoft.com/office/drawing/2014/main" id="{454B5381-41F7-C827-B7C4-7490CAED08F1}"/>
                  </a:ext>
                </a:extLst>
              </p:cNvPr>
              <p:cNvSpPr/>
              <p:nvPr/>
            </p:nvSpPr>
            <p:spPr>
              <a:xfrm>
                <a:off x="546975" y="1935466"/>
                <a:ext cx="7722287" cy="890441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51961">
                  <a:defRPr/>
                </a:pPr>
                <a:endParaRPr lang="en-US" sz="2400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53C4A3-E9CC-BCF3-60E4-3A96EDC9ED24}"/>
                  </a:ext>
                </a:extLst>
              </p:cNvPr>
              <p:cNvSpPr txBox="1"/>
              <p:nvPr/>
            </p:nvSpPr>
            <p:spPr>
              <a:xfrm>
                <a:off x="899163" y="1894027"/>
                <a:ext cx="7017911" cy="890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151961">
                  <a:lnSpc>
                    <a:spcPct val="150000"/>
                  </a:lnSpc>
                  <a:defRPr/>
                </a:pPr>
                <a:r>
                  <a:rPr lang="vi-VN" sz="2400" b="1" kern="0" dirty="0">
                    <a:latin typeface="+mn-lt"/>
                    <a:cs typeface="Arial"/>
                    <a:sym typeface="Arial"/>
                  </a:rPr>
                  <a:t>Câu 2: </a:t>
                </a:r>
                <a:r>
                  <a:rPr lang="vi-VN" sz="2400" kern="0" dirty="0">
                    <a:latin typeface="+mn-lt"/>
                    <a:cs typeface="Arial"/>
                    <a:sym typeface="Arial"/>
                  </a:rPr>
                  <a:t>Theo em, lời thầy giáo miêu tả bầu trời có tác dụng như thế nào đối với học sinh?</a:t>
                </a:r>
                <a:endParaRPr lang="vi-VN" sz="2400" kern="0" dirty="0"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11DE86-CB88-CC8B-F513-63D9AD8961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790" y="506343"/>
              <a:ext cx="428613" cy="428613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400" b="1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20" name="Rounded Rectangle 103">
            <a:extLst>
              <a:ext uri="{FF2B5EF4-FFF2-40B4-BE49-F238E27FC236}">
                <a16:creationId xmlns:a16="http://schemas.microsoft.com/office/drawing/2014/main" id="{5A0C77F7-6145-C17C-31AA-F326653C2C96}"/>
              </a:ext>
            </a:extLst>
          </p:cNvPr>
          <p:cNvSpPr/>
          <p:nvPr/>
        </p:nvSpPr>
        <p:spPr>
          <a:xfrm>
            <a:off x="689575" y="3002981"/>
            <a:ext cx="3638057" cy="1929628"/>
          </a:xfrm>
          <a:prstGeom prst="roundRect">
            <a:avLst>
              <a:gd name="adj" fmla="val 11255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</a:pPr>
            <a:r>
              <a:rPr lang="vi-VN" sz="22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Tác dụng của lời thầy giáo miêu tả bầu trời đối với học sinh</a:t>
            </a:r>
            <a:r>
              <a:rPr lang="en-US" sz="22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:</a:t>
            </a:r>
            <a:endParaRPr lang="vi-VN" sz="2200" kern="0" dirty="0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ounded Rectangle 104">
            <a:extLst>
              <a:ext uri="{FF2B5EF4-FFF2-40B4-BE49-F238E27FC236}">
                <a16:creationId xmlns:a16="http://schemas.microsoft.com/office/drawing/2014/main" id="{ED06592D-EF1F-BBC8-A7A7-B9D6F0D8F256}"/>
              </a:ext>
            </a:extLst>
          </p:cNvPr>
          <p:cNvSpPr/>
          <p:nvPr/>
        </p:nvSpPr>
        <p:spPr>
          <a:xfrm>
            <a:off x="5321463" y="3002981"/>
            <a:ext cx="6216897" cy="101407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1151961">
              <a:lnSpc>
                <a:spcPct val="150000"/>
              </a:lnSpc>
            </a:pPr>
            <a:r>
              <a:rPr lang="vi-VN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Khuyến khích học sinh quan sát bầu trời một cách tỉ mỉ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22" name="Rounded Rectangle 108">
            <a:extLst>
              <a:ext uri="{FF2B5EF4-FFF2-40B4-BE49-F238E27FC236}">
                <a16:creationId xmlns:a16="http://schemas.microsoft.com/office/drawing/2014/main" id="{C94CF82B-FCC5-6160-5FD7-88CD46EECD71}"/>
              </a:ext>
            </a:extLst>
          </p:cNvPr>
          <p:cNvSpPr/>
          <p:nvPr/>
        </p:nvSpPr>
        <p:spPr>
          <a:xfrm>
            <a:off x="5321464" y="4236531"/>
            <a:ext cx="6243763" cy="112184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1151961">
              <a:lnSpc>
                <a:spcPct val="150000"/>
              </a:lnSpc>
            </a:pPr>
            <a:r>
              <a:rPr lang="vi-VN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Khuyến khích học sinh n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ó</a:t>
            </a:r>
            <a:r>
              <a:rPr lang="vi-VN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i những điều quan sát được bằng cách riêng của mình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23" name="Rounded Rectangle 108">
            <a:extLst>
              <a:ext uri="{FF2B5EF4-FFF2-40B4-BE49-F238E27FC236}">
                <a16:creationId xmlns:a16="http://schemas.microsoft.com/office/drawing/2014/main" id="{35112211-BCD0-A2B4-79B6-408B36B3D5C9}"/>
              </a:ext>
            </a:extLst>
          </p:cNvPr>
          <p:cNvSpPr/>
          <p:nvPr/>
        </p:nvSpPr>
        <p:spPr>
          <a:xfrm>
            <a:off x="5321463" y="5577849"/>
            <a:ext cx="6243763" cy="112184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 defTabSz="1151961">
              <a:lnSpc>
                <a:spcPct val="150000"/>
              </a:lnSpc>
            </a:pPr>
            <a:r>
              <a:rPr lang="vi-VN" sz="2200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Khiến học sinh mong muốn cũng </a:t>
            </a:r>
            <a:r>
              <a:rPr lang="en-US" sz="2200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miêu tả được hình ảnh </a:t>
            </a:r>
            <a:r>
              <a:rPr lang="vi-VN" sz="2200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như cách nói của thầy giáo</a:t>
            </a:r>
            <a:r>
              <a:rPr lang="en-US" sz="2200" kern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en-US" sz="2200" kern="0" dirty="0">
              <a:solidFill>
                <a:srgbClr val="000000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Picture 23" descr="A person reading a book with children&#10;&#10;Description automatically generated">
            <a:extLst>
              <a:ext uri="{FF2B5EF4-FFF2-40B4-BE49-F238E27FC236}">
                <a16:creationId xmlns:a16="http://schemas.microsoft.com/office/drawing/2014/main" id="{CC91052C-6815-265D-6B12-B5E215B5C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b="14493"/>
          <a:stretch/>
        </p:blipFill>
        <p:spPr>
          <a:xfrm>
            <a:off x="1329754" y="4979600"/>
            <a:ext cx="2357698" cy="1720095"/>
          </a:xfrm>
          <a:prstGeom prst="rect">
            <a:avLst/>
          </a:prstGeom>
        </p:spPr>
      </p:pic>
      <p:sp>
        <p:nvSpPr>
          <p:cNvPr id="25" name="Arrow: Down 80">
            <a:extLst>
              <a:ext uri="{FF2B5EF4-FFF2-40B4-BE49-F238E27FC236}">
                <a16:creationId xmlns:a16="http://schemas.microsoft.com/office/drawing/2014/main" id="{48E94690-E0D3-FC7C-EF36-7AE2ABC66A23}"/>
              </a:ext>
            </a:extLst>
          </p:cNvPr>
          <p:cNvSpPr/>
          <p:nvPr/>
        </p:nvSpPr>
        <p:spPr>
          <a:xfrm rot="16200000">
            <a:off x="4580664" y="3284514"/>
            <a:ext cx="487768" cy="48462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cs typeface="Arial" panose="020B0604020202020204" pitchFamily="34" charset="0"/>
            </a:endParaRPr>
          </a:p>
        </p:txBody>
      </p:sp>
      <p:sp>
        <p:nvSpPr>
          <p:cNvPr id="26" name="Arrow: Down 81">
            <a:extLst>
              <a:ext uri="{FF2B5EF4-FFF2-40B4-BE49-F238E27FC236}">
                <a16:creationId xmlns:a16="http://schemas.microsoft.com/office/drawing/2014/main" id="{99BF2175-89BC-6226-D7AE-87356B0E976D}"/>
              </a:ext>
            </a:extLst>
          </p:cNvPr>
          <p:cNvSpPr/>
          <p:nvPr/>
        </p:nvSpPr>
        <p:spPr>
          <a:xfrm rot="16200000">
            <a:off x="4580665" y="4555264"/>
            <a:ext cx="487768" cy="48462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cs typeface="Arial" panose="020B0604020202020204" pitchFamily="34" charset="0"/>
            </a:endParaRPr>
          </a:p>
        </p:txBody>
      </p:sp>
      <p:sp>
        <p:nvSpPr>
          <p:cNvPr id="27" name="Arrow: Down 82">
            <a:extLst>
              <a:ext uri="{FF2B5EF4-FFF2-40B4-BE49-F238E27FC236}">
                <a16:creationId xmlns:a16="http://schemas.microsoft.com/office/drawing/2014/main" id="{FBB9ACCA-695F-E951-7BEB-3AFF5CA27284}"/>
              </a:ext>
            </a:extLst>
          </p:cNvPr>
          <p:cNvSpPr/>
          <p:nvPr/>
        </p:nvSpPr>
        <p:spPr>
          <a:xfrm rot="16200000">
            <a:off x="4580664" y="5896460"/>
            <a:ext cx="487768" cy="48462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0BEC08-5021-EB08-6C80-7483C93E2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1">
            <a:extLst>
              <a:ext uri="{FF2B5EF4-FFF2-40B4-BE49-F238E27FC236}">
                <a16:creationId xmlns:a16="http://schemas.microsoft.com/office/drawing/2014/main" id="{5976247C-B0FB-525D-6E92-065C8EE3EC0E}"/>
              </a:ext>
            </a:extLst>
          </p:cNvPr>
          <p:cNvSpPr txBox="1"/>
          <p:nvPr/>
        </p:nvSpPr>
        <p:spPr>
          <a:xfrm>
            <a:off x="1433651" y="2482081"/>
            <a:ext cx="5105124" cy="172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RÚT RA </a:t>
            </a:r>
            <a:r>
              <a:rPr lang="en-US" sz="26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Ý</a:t>
            </a:r>
            <a:r>
              <a:rPr lang="en-US" sz="2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ĐOẠN 2</a:t>
            </a:r>
          </a:p>
          <a:p>
            <a:pPr algn="ctr">
              <a:lnSpc>
                <a:spcPct val="150000"/>
              </a:lnSpc>
            </a:pPr>
            <a:r>
              <a:rPr lang="vi-VN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Thầy giáo miêu tả bầu trời </a:t>
            </a:r>
          </a:p>
          <a:p>
            <a:pPr algn="ctr">
              <a:lnSpc>
                <a:spcPct val="150000"/>
              </a:lnSpc>
            </a:pPr>
            <a:r>
              <a:rPr lang="vi-VN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mùa hè cho học sinh của mình. </a:t>
            </a:r>
            <a:endParaRPr lang="en-US" sz="2600" b="1" i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15C6D0-9716-D322-07D5-FE6C51A6303B}"/>
              </a:ext>
            </a:extLst>
          </p:cNvPr>
          <p:cNvGrpSpPr/>
          <p:nvPr/>
        </p:nvGrpSpPr>
        <p:grpSpPr>
          <a:xfrm>
            <a:off x="7143621" y="1275054"/>
            <a:ext cx="4851684" cy="5328364"/>
            <a:chOff x="-2637020" y="2989770"/>
            <a:chExt cx="6890145" cy="756710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C878477-E305-E9A7-6A6A-3740D3486885}"/>
                </a:ext>
              </a:extLst>
            </p:cNvPr>
            <p:cNvSpPr/>
            <p:nvPr/>
          </p:nvSpPr>
          <p:spPr>
            <a:xfrm rot="325175">
              <a:off x="885945" y="4875186"/>
              <a:ext cx="2931519" cy="4254184"/>
            </a:xfrm>
            <a:custGeom>
              <a:avLst/>
              <a:gdLst/>
              <a:ahLst/>
              <a:cxnLst/>
              <a:rect l="l" t="t" r="r" b="b"/>
              <a:pathLst>
                <a:path w="2931519" h="4254184">
                  <a:moveTo>
                    <a:pt x="0" y="0"/>
                  </a:moveTo>
                  <a:lnTo>
                    <a:pt x="2931519" y="0"/>
                  </a:lnTo>
                  <a:lnTo>
                    <a:pt x="2931519" y="4254184"/>
                  </a:lnTo>
                  <a:lnTo>
                    <a:pt x="0" y="4254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4F94B34-9A55-751C-7D6A-31792D50CB50}"/>
                </a:ext>
              </a:extLst>
            </p:cNvPr>
            <p:cNvSpPr/>
            <p:nvPr/>
          </p:nvSpPr>
          <p:spPr>
            <a:xfrm>
              <a:off x="-2637020" y="7595211"/>
              <a:ext cx="5447878" cy="2961665"/>
            </a:xfrm>
            <a:custGeom>
              <a:avLst/>
              <a:gdLst/>
              <a:ahLst/>
              <a:cxnLst/>
              <a:rect l="l" t="t" r="r" b="b"/>
              <a:pathLst>
                <a:path w="6114791" h="3324223">
                  <a:moveTo>
                    <a:pt x="0" y="0"/>
                  </a:moveTo>
                  <a:lnTo>
                    <a:pt x="6114792" y="0"/>
                  </a:lnTo>
                  <a:lnTo>
                    <a:pt x="6114792" y="3324223"/>
                  </a:lnTo>
                  <a:lnTo>
                    <a:pt x="0" y="3324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FE624A2C-EA0F-D922-EB93-4002703B82EC}"/>
                </a:ext>
              </a:extLst>
            </p:cNvPr>
            <p:cNvSpPr/>
            <p:nvPr/>
          </p:nvSpPr>
          <p:spPr>
            <a:xfrm rot="585781" flipH="1">
              <a:off x="-657887" y="5563728"/>
              <a:ext cx="2115016" cy="3169641"/>
            </a:xfrm>
            <a:custGeom>
              <a:avLst/>
              <a:gdLst/>
              <a:ahLst/>
              <a:cxnLst/>
              <a:rect l="l" t="t" r="r" b="b"/>
              <a:pathLst>
                <a:path w="2339768" h="3506464">
                  <a:moveTo>
                    <a:pt x="2339768" y="0"/>
                  </a:moveTo>
                  <a:lnTo>
                    <a:pt x="0" y="0"/>
                  </a:lnTo>
                  <a:lnTo>
                    <a:pt x="0" y="3506464"/>
                  </a:lnTo>
                  <a:lnTo>
                    <a:pt x="2339768" y="3506464"/>
                  </a:lnTo>
                  <a:lnTo>
                    <a:pt x="233976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5579D88-AF6B-CCCF-EC8A-1E4A419AF608}"/>
                </a:ext>
              </a:extLst>
            </p:cNvPr>
            <p:cNvSpPr/>
            <p:nvPr/>
          </p:nvSpPr>
          <p:spPr>
            <a:xfrm rot="1967240">
              <a:off x="-1232087" y="6454756"/>
              <a:ext cx="836571" cy="1267533"/>
            </a:xfrm>
            <a:custGeom>
              <a:avLst/>
              <a:gdLst/>
              <a:ahLst/>
              <a:cxnLst/>
              <a:rect l="l" t="t" r="r" b="b"/>
              <a:pathLst>
                <a:path w="836571" h="1267532">
                  <a:moveTo>
                    <a:pt x="0" y="0"/>
                  </a:moveTo>
                  <a:lnTo>
                    <a:pt x="836571" y="0"/>
                  </a:lnTo>
                  <a:lnTo>
                    <a:pt x="836571" y="1267532"/>
                  </a:lnTo>
                  <a:lnTo>
                    <a:pt x="0" y="1267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9BDBB8B1-541A-A8F2-59CC-C70A93F29A23}"/>
                </a:ext>
              </a:extLst>
            </p:cNvPr>
            <p:cNvSpPr/>
            <p:nvPr/>
          </p:nvSpPr>
          <p:spPr>
            <a:xfrm rot="19887050">
              <a:off x="2710809" y="3283173"/>
              <a:ext cx="1542316" cy="1458190"/>
            </a:xfrm>
            <a:custGeom>
              <a:avLst/>
              <a:gdLst/>
              <a:ahLst/>
              <a:cxnLst/>
              <a:rect l="l" t="t" r="r" b="b"/>
              <a:pathLst>
                <a:path w="1542316" h="1458189">
                  <a:moveTo>
                    <a:pt x="0" y="0"/>
                  </a:moveTo>
                  <a:lnTo>
                    <a:pt x="1542315" y="0"/>
                  </a:lnTo>
                  <a:lnTo>
                    <a:pt x="1542315" y="1458190"/>
                  </a:lnTo>
                  <a:lnTo>
                    <a:pt x="0" y="1458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3B51446-C4E7-5DAD-383A-116D16F0ABE8}"/>
                </a:ext>
              </a:extLst>
            </p:cNvPr>
            <p:cNvSpPr/>
            <p:nvPr/>
          </p:nvSpPr>
          <p:spPr>
            <a:xfrm>
              <a:off x="-1332563" y="2989770"/>
              <a:ext cx="2682259" cy="1648370"/>
            </a:xfrm>
            <a:custGeom>
              <a:avLst/>
              <a:gdLst/>
              <a:ahLst/>
              <a:cxnLst/>
              <a:rect l="l" t="t" r="r" b="b"/>
              <a:pathLst>
                <a:path w="2682259" h="1648370">
                  <a:moveTo>
                    <a:pt x="0" y="0"/>
                  </a:moveTo>
                  <a:lnTo>
                    <a:pt x="2682259" y="0"/>
                  </a:lnTo>
                  <a:lnTo>
                    <a:pt x="2682259" y="1648370"/>
                  </a:lnTo>
                  <a:lnTo>
                    <a:pt x="0" y="1648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CEE9966A-695D-A6F6-C349-409EC7F2E3EC}"/>
              </a:ext>
            </a:extLst>
          </p:cNvPr>
          <p:cNvSpPr/>
          <p:nvPr/>
        </p:nvSpPr>
        <p:spPr>
          <a:xfrm>
            <a:off x="-781552" y="5324882"/>
            <a:ext cx="13452937" cy="2103550"/>
          </a:xfrm>
          <a:custGeom>
            <a:avLst/>
            <a:gdLst/>
            <a:ahLst/>
            <a:cxnLst/>
            <a:rect l="l" t="t" r="r" b="b"/>
            <a:pathLst>
              <a:path w="20720326" h="3239905">
                <a:moveTo>
                  <a:pt x="0" y="0"/>
                </a:moveTo>
                <a:lnTo>
                  <a:pt x="20720326" y="0"/>
                </a:lnTo>
                <a:lnTo>
                  <a:pt x="20720326" y="3239905"/>
                </a:lnTo>
                <a:lnTo>
                  <a:pt x="0" y="32399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8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62BFE-9B17-CCFE-F975-100A81D53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5F9A63B-AE0C-4E44-E8A1-60166563F4C9}"/>
              </a:ext>
            </a:extLst>
          </p:cNvPr>
          <p:cNvGrpSpPr/>
          <p:nvPr/>
        </p:nvGrpSpPr>
        <p:grpSpPr>
          <a:xfrm>
            <a:off x="931872" y="1696198"/>
            <a:ext cx="9999129" cy="1121850"/>
            <a:chOff x="276790" y="316868"/>
            <a:chExt cx="7936595" cy="8904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B9B228-5681-781B-EA26-E6454B6E8E9D}"/>
                </a:ext>
              </a:extLst>
            </p:cNvPr>
            <p:cNvGrpSpPr/>
            <p:nvPr/>
          </p:nvGrpSpPr>
          <p:grpSpPr>
            <a:xfrm>
              <a:off x="491098" y="316868"/>
              <a:ext cx="7722287" cy="890441"/>
              <a:chOff x="546975" y="1935466"/>
              <a:chExt cx="7722287" cy="890441"/>
            </a:xfrm>
          </p:grpSpPr>
          <p:sp>
            <p:nvSpPr>
              <p:cNvPr id="20" name="Rounded Rectangle 151">
                <a:extLst>
                  <a:ext uri="{FF2B5EF4-FFF2-40B4-BE49-F238E27FC236}">
                    <a16:creationId xmlns:a16="http://schemas.microsoft.com/office/drawing/2014/main" id="{5C3A6482-CE9E-77FD-7453-CDEAD9CDA4D5}"/>
                  </a:ext>
                </a:extLst>
              </p:cNvPr>
              <p:cNvSpPr/>
              <p:nvPr/>
            </p:nvSpPr>
            <p:spPr>
              <a:xfrm>
                <a:off x="546975" y="1935466"/>
                <a:ext cx="7722287" cy="890441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51961">
                  <a:defRPr/>
                </a:pPr>
                <a:endParaRPr lang="en-US" sz="2400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B43EF5-EAB8-737E-4D2B-ECFE6C1982EE}"/>
                  </a:ext>
                </a:extLst>
              </p:cNvPr>
              <p:cNvSpPr txBox="1"/>
              <p:nvPr/>
            </p:nvSpPr>
            <p:spPr>
              <a:xfrm>
                <a:off x="899162" y="1955359"/>
                <a:ext cx="7076162" cy="822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151961">
                  <a:lnSpc>
                    <a:spcPct val="150000"/>
                  </a:lnSpc>
                  <a:defRPr/>
                </a:pPr>
                <a:r>
                  <a:rPr lang="vi-VN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Câu 3. </a:t>
                </a:r>
                <a:r>
                  <a:rPr lang="vi-VN" sz="2200" kern="0" dirty="0">
                    <a:latin typeface="+mn-lt"/>
                    <a:cs typeface="Arial" panose="020B0604020202020204" pitchFamily="34" charset="0"/>
                    <a:sym typeface="Arial"/>
                  </a:rPr>
                  <a:t>Việc mỗi bạn miêu tả bầu trời mùa thu bằng những hình ảnh khác nhau nói lên điều gì? Em thích hình </a:t>
                </a:r>
                <a:r>
                  <a:rPr lang="en-US" sz="2200" kern="0" dirty="0" err="1">
                    <a:latin typeface="+mn-lt"/>
                    <a:cs typeface="Arial" panose="020B0604020202020204" pitchFamily="34" charset="0"/>
                    <a:sym typeface="Arial"/>
                  </a:rPr>
                  <a:t>ả</a:t>
                </a:r>
                <a:r>
                  <a:rPr lang="vi-VN" sz="2200" kern="0" dirty="0">
                    <a:latin typeface="+mn-lt"/>
                    <a:cs typeface="Arial" panose="020B0604020202020204" pitchFamily="34" charset="0"/>
                    <a:sym typeface="Arial"/>
                  </a:rPr>
                  <a:t>nh nào? Vì sao?</a:t>
                </a: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DB59C68-B168-D68D-718F-098EBD4A6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790" y="506343"/>
              <a:ext cx="428613" cy="428613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400" b="1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A70DDA-F9D3-AD05-7210-0E64A84A1FC3}"/>
              </a:ext>
            </a:extLst>
          </p:cNvPr>
          <p:cNvGrpSpPr/>
          <p:nvPr/>
        </p:nvGrpSpPr>
        <p:grpSpPr>
          <a:xfrm>
            <a:off x="1052270" y="2996032"/>
            <a:ext cx="8989957" cy="608987"/>
            <a:chOff x="579437" y="956096"/>
            <a:chExt cx="7135586" cy="483370"/>
          </a:xfrm>
        </p:grpSpPr>
        <p:sp>
          <p:nvSpPr>
            <p:cNvPr id="23" name="Arrow: Pentagon 12">
              <a:extLst>
                <a:ext uri="{FF2B5EF4-FFF2-40B4-BE49-F238E27FC236}">
                  <a16:creationId xmlns:a16="http://schemas.microsoft.com/office/drawing/2014/main" id="{82286F36-5190-A27E-A23E-D94F500E0887}"/>
                </a:ext>
              </a:extLst>
            </p:cNvPr>
            <p:cNvSpPr/>
            <p:nvPr/>
          </p:nvSpPr>
          <p:spPr>
            <a:xfrm>
              <a:off x="579437" y="956096"/>
              <a:ext cx="1496785" cy="483370"/>
            </a:xfrm>
            <a:prstGeom prst="homePlate">
              <a:avLst>
                <a:gd name="adj" fmla="val 32962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200" b="1" kern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Gợi ý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5FEF8C-86FF-1108-BBE3-A12182CB6F52}"/>
                </a:ext>
              </a:extLst>
            </p:cNvPr>
            <p:cNvCxnSpPr>
              <a:cxnSpLocks/>
            </p:cNvCxnSpPr>
            <p:nvPr/>
          </p:nvCxnSpPr>
          <p:spPr>
            <a:xfrm>
              <a:off x="579437" y="1439439"/>
              <a:ext cx="7135586" cy="27"/>
            </a:xfrm>
            <a:prstGeom prst="lin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8F7C731-DD63-E6A5-8C4D-8BE54D29EA36}"/>
                </a:ext>
              </a:extLst>
            </p:cNvPr>
            <p:cNvSpPr/>
            <p:nvPr/>
          </p:nvSpPr>
          <p:spPr>
            <a:xfrm>
              <a:off x="2133372" y="1047755"/>
              <a:ext cx="5524500" cy="3420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 defTabSz="1151961">
                <a:defRPr/>
              </a:pP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Việc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miêu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tả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đó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của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mỗi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bạn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nói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lên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rằng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:</a:t>
              </a:r>
              <a:endParaRPr lang="en-US" sz="2200" kern="0" dirty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26" name="Rectangle: Diagonal Corners Rounded 29">
            <a:extLst>
              <a:ext uri="{FF2B5EF4-FFF2-40B4-BE49-F238E27FC236}">
                <a16:creationId xmlns:a16="http://schemas.microsoft.com/office/drawing/2014/main" id="{75DA019C-97AA-0932-5F43-6AB1CD60FBB6}"/>
              </a:ext>
            </a:extLst>
          </p:cNvPr>
          <p:cNvSpPr/>
          <p:nvPr/>
        </p:nvSpPr>
        <p:spPr>
          <a:xfrm>
            <a:off x="553872" y="3809898"/>
            <a:ext cx="5418965" cy="129176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2303922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Các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bạn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đã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quan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sát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rất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kĩ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theo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</a:p>
          <a:p>
            <a:pPr algn="ctr" defTabSz="2303922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cách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cảm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riêng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mình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. </a:t>
            </a:r>
          </a:p>
        </p:txBody>
      </p:sp>
      <p:sp>
        <p:nvSpPr>
          <p:cNvPr id="27" name="Rectangle: Diagonal Corners Rounded 29">
            <a:extLst>
              <a:ext uri="{FF2B5EF4-FFF2-40B4-BE49-F238E27FC236}">
                <a16:creationId xmlns:a16="http://schemas.microsoft.com/office/drawing/2014/main" id="{8ECF0F71-066F-9B5C-0FA1-253B7E3ACC92}"/>
              </a:ext>
            </a:extLst>
          </p:cNvPr>
          <p:cNvSpPr/>
          <p:nvPr/>
        </p:nvSpPr>
        <p:spPr>
          <a:xfrm>
            <a:off x="6219165" y="3809898"/>
            <a:ext cx="5418965" cy="129159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2303922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Các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bạn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có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cảm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nhận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khác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nhau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</a:p>
          <a:p>
            <a:pPr algn="ctr" defTabSz="2303922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về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bầu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trời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.</a:t>
            </a:r>
          </a:p>
        </p:txBody>
      </p:sp>
      <p:sp>
        <p:nvSpPr>
          <p:cNvPr id="28" name="Rectangle: Diagonal Corners Rounded 29">
            <a:extLst>
              <a:ext uri="{FF2B5EF4-FFF2-40B4-BE49-F238E27FC236}">
                <a16:creationId xmlns:a16="http://schemas.microsoft.com/office/drawing/2014/main" id="{F432B00A-9561-86DF-F514-B14360FBE288}"/>
              </a:ext>
            </a:extLst>
          </p:cNvPr>
          <p:cNvSpPr/>
          <p:nvPr/>
        </p:nvSpPr>
        <p:spPr>
          <a:xfrm>
            <a:off x="553872" y="5290709"/>
            <a:ext cx="5418965" cy="129176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2303922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200" ker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Các bạn muốn nói những điều quan sát được theo cách riêng của mình. </a:t>
            </a:r>
            <a:endParaRPr lang="en-US" sz="22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29" name="Rectangle: Diagonal Corners Rounded 29">
            <a:extLst>
              <a:ext uri="{FF2B5EF4-FFF2-40B4-BE49-F238E27FC236}">
                <a16:creationId xmlns:a16="http://schemas.microsoft.com/office/drawing/2014/main" id="{F1C89317-9A2C-B17A-0C23-288905EB5FF0}"/>
              </a:ext>
            </a:extLst>
          </p:cNvPr>
          <p:cNvSpPr/>
          <p:nvPr/>
        </p:nvSpPr>
        <p:spPr>
          <a:xfrm>
            <a:off x="6219165" y="5290879"/>
            <a:ext cx="5418966" cy="129159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2303922">
              <a:buClr>
                <a:srgbClr val="000000"/>
              </a:buClr>
              <a:defRPr/>
            </a:pP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Các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bạn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rất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hào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hứng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với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tiết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/>
                <a:sym typeface="Arial"/>
              </a:rPr>
              <a:t>học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0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87E03-A2FD-BEFD-6C83-7B7EBBEC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81708CA-E5AF-E9E5-54F2-8C094AE8BA9D}"/>
              </a:ext>
            </a:extLst>
          </p:cNvPr>
          <p:cNvGrpSpPr/>
          <p:nvPr/>
        </p:nvGrpSpPr>
        <p:grpSpPr>
          <a:xfrm>
            <a:off x="931872" y="1696198"/>
            <a:ext cx="9999129" cy="1121850"/>
            <a:chOff x="276790" y="316868"/>
            <a:chExt cx="7936595" cy="8904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FE4795-7AB0-2FDE-4004-1F067A1E0D56}"/>
                </a:ext>
              </a:extLst>
            </p:cNvPr>
            <p:cNvGrpSpPr/>
            <p:nvPr/>
          </p:nvGrpSpPr>
          <p:grpSpPr>
            <a:xfrm>
              <a:off x="491098" y="316868"/>
              <a:ext cx="7722287" cy="890441"/>
              <a:chOff x="546975" y="1935466"/>
              <a:chExt cx="7722287" cy="890441"/>
            </a:xfrm>
          </p:grpSpPr>
          <p:sp>
            <p:nvSpPr>
              <p:cNvPr id="20" name="Rounded Rectangle 151">
                <a:extLst>
                  <a:ext uri="{FF2B5EF4-FFF2-40B4-BE49-F238E27FC236}">
                    <a16:creationId xmlns:a16="http://schemas.microsoft.com/office/drawing/2014/main" id="{E03C707C-ACEA-BCE7-56C7-306573641BF2}"/>
                  </a:ext>
                </a:extLst>
              </p:cNvPr>
              <p:cNvSpPr/>
              <p:nvPr/>
            </p:nvSpPr>
            <p:spPr>
              <a:xfrm>
                <a:off x="546975" y="1935466"/>
                <a:ext cx="7722287" cy="890441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51961">
                  <a:defRPr/>
                </a:pPr>
                <a:endParaRPr lang="en-US" sz="2400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CDA92F-0EB7-6D4F-BDA9-F38D6FA236E5}"/>
                  </a:ext>
                </a:extLst>
              </p:cNvPr>
              <p:cNvSpPr txBox="1"/>
              <p:nvPr/>
            </p:nvSpPr>
            <p:spPr>
              <a:xfrm>
                <a:off x="899162" y="1955359"/>
                <a:ext cx="7076162" cy="822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151961">
                  <a:lnSpc>
                    <a:spcPct val="150000"/>
                  </a:lnSpc>
                  <a:defRPr/>
                </a:pPr>
                <a:r>
                  <a:rPr lang="vi-VN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Câu 3. </a:t>
                </a:r>
                <a:r>
                  <a:rPr lang="vi-VN" sz="2200" kern="0" dirty="0">
                    <a:latin typeface="+mn-lt"/>
                    <a:cs typeface="Arial" panose="020B0604020202020204" pitchFamily="34" charset="0"/>
                    <a:sym typeface="Arial"/>
                  </a:rPr>
                  <a:t>Việc mỗi bạn miêu tả bầu trời mùa thu bằng những hình ảnh khác nhau nói lên điều gì? Em thích hình </a:t>
                </a:r>
                <a:r>
                  <a:rPr lang="en-US" sz="2200" kern="0" dirty="0" err="1">
                    <a:latin typeface="+mn-lt"/>
                    <a:cs typeface="Arial" panose="020B0604020202020204" pitchFamily="34" charset="0"/>
                    <a:sym typeface="Arial"/>
                  </a:rPr>
                  <a:t>ả</a:t>
                </a:r>
                <a:r>
                  <a:rPr lang="vi-VN" sz="2200" kern="0" dirty="0">
                    <a:latin typeface="+mn-lt"/>
                    <a:cs typeface="Arial" panose="020B0604020202020204" pitchFamily="34" charset="0"/>
                    <a:sym typeface="Arial"/>
                  </a:rPr>
                  <a:t>nh nào? Vì sao?</a:t>
                </a: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49C91F-5532-8BEE-9279-274043B509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790" y="506343"/>
              <a:ext cx="428613" cy="428613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400" b="1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024102-E218-67FB-28B8-59DEBD1B355A}"/>
              </a:ext>
            </a:extLst>
          </p:cNvPr>
          <p:cNvGrpSpPr/>
          <p:nvPr/>
        </p:nvGrpSpPr>
        <p:grpSpPr>
          <a:xfrm>
            <a:off x="925930" y="2911082"/>
            <a:ext cx="7155621" cy="608987"/>
            <a:chOff x="579437" y="956096"/>
            <a:chExt cx="5679621" cy="483370"/>
          </a:xfrm>
        </p:grpSpPr>
        <p:sp>
          <p:nvSpPr>
            <p:cNvPr id="14" name="Arrow: Pentagon 12">
              <a:extLst>
                <a:ext uri="{FF2B5EF4-FFF2-40B4-BE49-F238E27FC236}">
                  <a16:creationId xmlns:a16="http://schemas.microsoft.com/office/drawing/2014/main" id="{326AAF91-D566-588C-9BE0-D33C11D34A32}"/>
                </a:ext>
              </a:extLst>
            </p:cNvPr>
            <p:cNvSpPr/>
            <p:nvPr/>
          </p:nvSpPr>
          <p:spPr>
            <a:xfrm>
              <a:off x="579437" y="956096"/>
              <a:ext cx="1496785" cy="483370"/>
            </a:xfrm>
            <a:prstGeom prst="homePlate">
              <a:avLst>
                <a:gd name="adj" fmla="val 32962"/>
              </a:avLst>
            </a:prstGeom>
            <a:solidFill>
              <a:srgbClr val="75B7A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Gợi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ý</a:t>
              </a:r>
              <a:endParaRPr lang="en-US" sz="2200" b="1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ABBA2F-6C19-AE74-F28F-8008072E77CB}"/>
                </a:ext>
              </a:extLst>
            </p:cNvPr>
            <p:cNvCxnSpPr>
              <a:cxnSpLocks/>
            </p:cNvCxnSpPr>
            <p:nvPr/>
          </p:nvCxnSpPr>
          <p:spPr>
            <a:xfrm>
              <a:off x="579437" y="1439466"/>
              <a:ext cx="5644244" cy="0"/>
            </a:xfrm>
            <a:prstGeom prst="line">
              <a:avLst/>
            </a:prstGeom>
            <a:noFill/>
            <a:ln w="38100" cap="flat" cmpd="sng" algn="ctr">
              <a:solidFill>
                <a:srgbClr val="75B7A1"/>
              </a:solidFill>
              <a:prstDash val="solid"/>
            </a:ln>
            <a:effectLst/>
          </p:spPr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8801D6-D229-312C-80DE-32D9B95C22AF}"/>
                </a:ext>
              </a:extLst>
            </p:cNvPr>
            <p:cNvSpPr/>
            <p:nvPr/>
          </p:nvSpPr>
          <p:spPr>
            <a:xfrm>
              <a:off x="2076222" y="1038986"/>
              <a:ext cx="4182836" cy="3420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 defTabSz="1151961">
                <a:defRPr/>
              </a:pPr>
              <a:r>
                <a:rPr lang="en-US" sz="2200" b="1" kern="0" dirty="0" err="1">
                  <a:latin typeface="+mn-lt"/>
                </a:rPr>
                <a:t>Một</a:t>
              </a:r>
              <a:r>
                <a:rPr lang="en-US" sz="2200" b="1" kern="0" dirty="0">
                  <a:latin typeface="+mn-lt"/>
                </a:rPr>
                <a:t> </a:t>
              </a:r>
              <a:r>
                <a:rPr lang="en-US" sz="2200" b="1" kern="0" dirty="0" err="1">
                  <a:latin typeface="+mn-lt"/>
                </a:rPr>
                <a:t>số</a:t>
              </a:r>
              <a:r>
                <a:rPr lang="en-US" sz="2200" b="1" kern="0" dirty="0">
                  <a:latin typeface="+mn-lt"/>
                </a:rPr>
                <a:t> </a:t>
              </a:r>
              <a:r>
                <a:rPr lang="en-US" sz="2200" b="1" kern="0" dirty="0" err="1">
                  <a:latin typeface="+mn-lt"/>
                </a:rPr>
                <a:t>hình</a:t>
              </a:r>
              <a:r>
                <a:rPr lang="en-US" sz="2200" b="1" kern="0" dirty="0">
                  <a:latin typeface="+mn-lt"/>
                </a:rPr>
                <a:t> </a:t>
              </a:r>
              <a:r>
                <a:rPr lang="en-US" sz="2200" b="1" kern="0" dirty="0" err="1">
                  <a:latin typeface="+mn-lt"/>
                </a:rPr>
                <a:t>ảnh</a:t>
              </a:r>
              <a:r>
                <a:rPr lang="en-US" sz="2200" b="1" kern="0" dirty="0">
                  <a:latin typeface="+mn-lt"/>
                </a:rPr>
                <a:t> </a:t>
              </a:r>
              <a:r>
                <a:rPr lang="en-US" sz="2200" b="1" kern="0" dirty="0" err="1">
                  <a:latin typeface="+mn-lt"/>
                </a:rPr>
                <a:t>yêu</a:t>
              </a:r>
              <a:r>
                <a:rPr lang="en-US" sz="2200" b="1" kern="0" dirty="0">
                  <a:latin typeface="+mn-lt"/>
                </a:rPr>
                <a:t> </a:t>
              </a:r>
              <a:r>
                <a:rPr lang="en-US" sz="2200" b="1" kern="0" dirty="0" err="1">
                  <a:latin typeface="+mn-lt"/>
                </a:rPr>
                <a:t>thích</a:t>
              </a:r>
              <a:r>
                <a:rPr lang="en-US" sz="2200" b="1" kern="0" dirty="0">
                  <a:latin typeface="+mn-lt"/>
                </a:rPr>
                <a:t> </a:t>
              </a:r>
              <a:r>
                <a:rPr lang="en-US" sz="2200" b="1" kern="0" dirty="0" err="1">
                  <a:latin typeface="+mn-lt"/>
                </a:rPr>
                <a:t>như</a:t>
              </a:r>
              <a:r>
                <a:rPr lang="en-US" sz="2200" b="1" kern="0" dirty="0">
                  <a:latin typeface="+mn-lt"/>
                </a:rPr>
                <a:t>:</a:t>
              </a:r>
              <a:endParaRPr lang="en-US" sz="2200" kern="0" dirty="0"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F16E2B-7941-00DA-B005-B1D86BE31F67}"/>
              </a:ext>
            </a:extLst>
          </p:cNvPr>
          <p:cNvGrpSpPr/>
          <p:nvPr/>
        </p:nvGrpSpPr>
        <p:grpSpPr>
          <a:xfrm>
            <a:off x="793091" y="3516010"/>
            <a:ext cx="10125031" cy="1226091"/>
            <a:chOff x="-133573" y="1466621"/>
            <a:chExt cx="8015729" cy="97318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2B58E7F-95BA-9116-ECA9-7FB2CD7D9EA4}"/>
                </a:ext>
              </a:extLst>
            </p:cNvPr>
            <p:cNvSpPr/>
            <p:nvPr/>
          </p:nvSpPr>
          <p:spPr>
            <a:xfrm>
              <a:off x="531129" y="1610181"/>
              <a:ext cx="7351027" cy="829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151961">
                <a:lnSpc>
                  <a:spcPct val="150000"/>
                </a:lnSpc>
                <a:defRPr/>
              </a:pPr>
              <a:r>
                <a:rPr lang="vi-VN" sz="22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Em thích hình ảnh “bầu trời xanh như mặt nước mệt mỏi trong ao” vì hình ảnh này có cách nói so sánh rất lạ. </a:t>
              </a:r>
              <a:endParaRPr lang="en-US" sz="22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endParaRPr>
            </a:p>
          </p:txBody>
        </p:sp>
        <p:pic>
          <p:nvPicPr>
            <p:cNvPr id="32" name="Picture 2" descr="Chỉ Ngón Tay Ngón Tay Đưa Ra Lựa Chọn Bàn Tay Chỉ Ra Hướng Đi Vector Biểu  Tượng Ngón Tay Trỏ Hình minh họa Sẵn có - Tải xuống Hình ảnh Ngay">
              <a:extLst>
                <a:ext uri="{FF2B5EF4-FFF2-40B4-BE49-F238E27FC236}">
                  <a16:creationId xmlns:a16="http://schemas.microsoft.com/office/drawing/2014/main" id="{470E07A4-0650-4C7E-782B-79B777490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33573" y="1466621"/>
              <a:ext cx="759856" cy="759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5A89D9-8154-EE31-DBDE-044CB8F8671D}"/>
              </a:ext>
            </a:extLst>
          </p:cNvPr>
          <p:cNvGrpSpPr/>
          <p:nvPr/>
        </p:nvGrpSpPr>
        <p:grpSpPr>
          <a:xfrm>
            <a:off x="793092" y="4653232"/>
            <a:ext cx="10111011" cy="1725332"/>
            <a:chOff x="-133573" y="1352542"/>
            <a:chExt cx="8004630" cy="13694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634259-B43E-A999-28D0-078F123AF0AD}"/>
                </a:ext>
              </a:extLst>
            </p:cNvPr>
            <p:cNvSpPr/>
            <p:nvPr/>
          </p:nvSpPr>
          <p:spPr>
            <a:xfrm>
              <a:off x="520030" y="1496511"/>
              <a:ext cx="7351027" cy="1225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151961">
                <a:lnSpc>
                  <a:spcPct val="150000"/>
                </a:lnSpc>
                <a:defRPr/>
              </a:pPr>
              <a:r>
                <a:rPr lang="vi-VN" sz="22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Em thích hình ảnh “bầu trời được rửa mặt sau cơn mưa”/ “bầu trời dịu dàng”/</a:t>
              </a: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 </a:t>
              </a:r>
              <a:r>
                <a:rPr lang="vi-VN" sz="22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“bầu trời buồn bã”/ “bầu trời trầm ngâm” vì hình ảnh này cho thấy bầu trời giống như con người</a:t>
              </a: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cs typeface="Arial"/>
                  <a:sym typeface="Arial"/>
                </a:rPr>
                <a:t>,...</a:t>
              </a:r>
            </a:p>
          </p:txBody>
        </p:sp>
        <p:pic>
          <p:nvPicPr>
            <p:cNvPr id="35" name="Picture 2" descr="Chỉ Ngón Tay Ngón Tay Đưa Ra Lựa Chọn Bàn Tay Chỉ Ra Hướng Đi Vector Biểu  Tượng Ngón Tay Trỏ Hình minh họa Sẵn có - Tải xuống Hình ảnh Ngay">
              <a:extLst>
                <a:ext uri="{FF2B5EF4-FFF2-40B4-BE49-F238E27FC236}">
                  <a16:creationId xmlns:a16="http://schemas.microsoft.com/office/drawing/2014/main" id="{E4D55AF2-E6E6-311D-943E-528BAEDEE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33573" y="1352542"/>
              <a:ext cx="759856" cy="759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01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F4A746-294D-6461-0CC1-785DC2070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F85E794-5C5F-255F-898E-03D9EEAA9311}"/>
              </a:ext>
            </a:extLst>
          </p:cNvPr>
          <p:cNvGrpSpPr/>
          <p:nvPr/>
        </p:nvGrpSpPr>
        <p:grpSpPr>
          <a:xfrm>
            <a:off x="931872" y="1824988"/>
            <a:ext cx="9999129" cy="1121850"/>
            <a:chOff x="276790" y="316868"/>
            <a:chExt cx="7936595" cy="89044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56AEA81-250C-7523-92D7-46A3767601CF}"/>
                </a:ext>
              </a:extLst>
            </p:cNvPr>
            <p:cNvGrpSpPr/>
            <p:nvPr/>
          </p:nvGrpSpPr>
          <p:grpSpPr>
            <a:xfrm>
              <a:off x="491098" y="316868"/>
              <a:ext cx="7722287" cy="890441"/>
              <a:chOff x="546975" y="1935466"/>
              <a:chExt cx="7722287" cy="890441"/>
            </a:xfrm>
          </p:grpSpPr>
          <p:sp>
            <p:nvSpPr>
              <p:cNvPr id="22" name="Rounded Rectangle 151">
                <a:extLst>
                  <a:ext uri="{FF2B5EF4-FFF2-40B4-BE49-F238E27FC236}">
                    <a16:creationId xmlns:a16="http://schemas.microsoft.com/office/drawing/2014/main" id="{F4E8796B-CA6B-1F06-5EF0-F50D1C7467E6}"/>
                  </a:ext>
                </a:extLst>
              </p:cNvPr>
              <p:cNvSpPr/>
              <p:nvPr/>
            </p:nvSpPr>
            <p:spPr>
              <a:xfrm>
                <a:off x="546975" y="1935466"/>
                <a:ext cx="7722287" cy="890441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51961">
                  <a:defRPr/>
                </a:pPr>
                <a:endParaRPr lang="en-US" sz="2200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7DC464B-D363-8EAE-CE5C-23578E3E2DE6}"/>
                  </a:ext>
                </a:extLst>
              </p:cNvPr>
              <p:cNvSpPr txBox="1"/>
              <p:nvPr/>
            </p:nvSpPr>
            <p:spPr>
              <a:xfrm>
                <a:off x="899162" y="1955359"/>
                <a:ext cx="7076162" cy="822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151961">
                  <a:lnSpc>
                    <a:spcPct val="150000"/>
                  </a:lnSpc>
                  <a:defRPr/>
                </a:pPr>
                <a:r>
                  <a:rPr lang="vi-VN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4</a:t>
                </a:r>
                <a:r>
                  <a:rPr lang="vi-VN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2200" kern="0" dirty="0">
                    <a:latin typeface="+mn-lt"/>
                    <a:cs typeface="Arial" panose="020B0604020202020204" pitchFamily="34" charset="0"/>
                    <a:sym typeface="Arial"/>
                  </a:rPr>
                  <a:t>Theo em, giờ học được kể trong bài đọc có gì đặc biệt và thú vị?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11E1202-82A0-B7B9-C45E-BF0FC49BD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790" y="506343"/>
              <a:ext cx="428613" cy="428613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200" b="1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24" name="Rounded Rectangle 103">
            <a:extLst>
              <a:ext uri="{FF2B5EF4-FFF2-40B4-BE49-F238E27FC236}">
                <a16:creationId xmlns:a16="http://schemas.microsoft.com/office/drawing/2014/main" id="{779E22BB-D2C8-28E3-0081-CEB85A9F8008}"/>
              </a:ext>
            </a:extLst>
          </p:cNvPr>
          <p:cNvSpPr/>
          <p:nvPr/>
        </p:nvSpPr>
        <p:spPr>
          <a:xfrm>
            <a:off x="931871" y="3245476"/>
            <a:ext cx="3663723" cy="2975127"/>
          </a:xfrm>
          <a:prstGeom prst="roundRect">
            <a:avLst>
              <a:gd name="adj" fmla="val 11255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</a:pPr>
            <a:r>
              <a:rPr lang="en-US" sz="2200" b="1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GỢI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Ý</a:t>
            </a:r>
            <a:r>
              <a:rPr lang="en-US" sz="2200" b="1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 THAM KHẢO</a:t>
            </a:r>
          </a:p>
          <a:p>
            <a:pPr algn="ctr" defTabSz="1151961">
              <a:lnSpc>
                <a:spcPct val="150000"/>
              </a:lnSpc>
            </a:pPr>
            <a:r>
              <a:rPr lang="vi-VN" sz="2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Giờ học được kể trong bài đặc biệt:</a:t>
            </a:r>
          </a:p>
        </p:txBody>
      </p:sp>
      <p:sp>
        <p:nvSpPr>
          <p:cNvPr id="25" name="Rounded Rectangle 104">
            <a:extLst>
              <a:ext uri="{FF2B5EF4-FFF2-40B4-BE49-F238E27FC236}">
                <a16:creationId xmlns:a16="http://schemas.microsoft.com/office/drawing/2014/main" id="{04EF76A5-9FA8-4063-CDF0-A39079652C4B}"/>
              </a:ext>
            </a:extLst>
          </p:cNvPr>
          <p:cNvSpPr/>
          <p:nvPr/>
        </p:nvSpPr>
        <p:spPr>
          <a:xfrm>
            <a:off x="5555621" y="3239843"/>
            <a:ext cx="5375380" cy="126427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</a:pP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được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 d</a:t>
            </a:r>
            <a:r>
              <a:rPr lang="vi-VN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iễn ra ở cánh đồng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7D97CD-DDC8-B891-9CDC-4C97B83226B6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4595594" y="3871983"/>
            <a:ext cx="960027" cy="861057"/>
          </a:xfrm>
          <a:prstGeom prst="straightConnector1">
            <a:avLst/>
          </a:prstGeom>
          <a:noFill/>
          <a:ln w="19050" cap="flat" cmpd="sng" algn="ctr">
            <a:solidFill>
              <a:srgbClr val="E9FCE3">
                <a:lumMod val="10000"/>
              </a:srgbClr>
            </a:solidFill>
            <a:prstDash val="solid"/>
            <a:tailEnd type="triangle"/>
          </a:ln>
          <a:effectLst/>
        </p:spPr>
      </p:cxnSp>
      <p:sp>
        <p:nvSpPr>
          <p:cNvPr id="27" name="Rounded Rectangle 108">
            <a:extLst>
              <a:ext uri="{FF2B5EF4-FFF2-40B4-BE49-F238E27FC236}">
                <a16:creationId xmlns:a16="http://schemas.microsoft.com/office/drawing/2014/main" id="{7CC3327D-36AA-9402-ED8A-C8EB53E80832}"/>
              </a:ext>
            </a:extLst>
          </p:cNvPr>
          <p:cNvSpPr/>
          <p:nvPr/>
        </p:nvSpPr>
        <p:spPr>
          <a:xfrm>
            <a:off x="5555621" y="4845772"/>
            <a:ext cx="5375380" cy="137483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9FCE3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</a:pP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Vì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các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bạn</a:t>
            </a:r>
            <a:r>
              <a:rPr lang="en-US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 h</a:t>
            </a:r>
            <a:r>
              <a:rPr lang="vi-VN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ọc sinh được học </a:t>
            </a:r>
          </a:p>
          <a:p>
            <a:pPr algn="ctr" defTabSz="1151961">
              <a:lnSpc>
                <a:spcPct val="150000"/>
              </a:lnSpc>
            </a:pPr>
            <a:r>
              <a:rPr lang="vi-VN" sz="22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thông qua thực hành.</a:t>
            </a:r>
            <a:endParaRPr lang="en-US" sz="2200" kern="0" dirty="0">
              <a:solidFill>
                <a:srgbClr val="000000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FECBA7-C2DC-2BBD-9BB0-39CCD769D0AD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>
            <a:off x="4595594" y="4733040"/>
            <a:ext cx="960027" cy="800148"/>
          </a:xfrm>
          <a:prstGeom prst="straightConnector1">
            <a:avLst/>
          </a:prstGeom>
          <a:noFill/>
          <a:ln w="19050" cap="flat" cmpd="sng" algn="ctr">
            <a:solidFill>
              <a:srgbClr val="E9FCE3">
                <a:lumMod val="10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506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D9E54A-2EA0-EB1D-7C85-8EF88E93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DB311-80B1-9827-E64E-D4B60663157B}"/>
              </a:ext>
            </a:extLst>
          </p:cNvPr>
          <p:cNvGrpSpPr/>
          <p:nvPr/>
        </p:nvGrpSpPr>
        <p:grpSpPr>
          <a:xfrm>
            <a:off x="931872" y="1824988"/>
            <a:ext cx="9999129" cy="1121850"/>
            <a:chOff x="276790" y="316868"/>
            <a:chExt cx="7936595" cy="890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C7A83C-713C-1EFE-930C-815522FA58B8}"/>
                </a:ext>
              </a:extLst>
            </p:cNvPr>
            <p:cNvGrpSpPr/>
            <p:nvPr/>
          </p:nvGrpSpPr>
          <p:grpSpPr>
            <a:xfrm>
              <a:off x="491098" y="316868"/>
              <a:ext cx="7722287" cy="890441"/>
              <a:chOff x="546975" y="1935466"/>
              <a:chExt cx="7722287" cy="890441"/>
            </a:xfrm>
          </p:grpSpPr>
          <p:sp>
            <p:nvSpPr>
              <p:cNvPr id="17" name="Rounded Rectangle 151">
                <a:extLst>
                  <a:ext uri="{FF2B5EF4-FFF2-40B4-BE49-F238E27FC236}">
                    <a16:creationId xmlns:a16="http://schemas.microsoft.com/office/drawing/2014/main" id="{292BA492-C251-176B-4E0B-23C9E1314955}"/>
                  </a:ext>
                </a:extLst>
              </p:cNvPr>
              <p:cNvSpPr/>
              <p:nvPr/>
            </p:nvSpPr>
            <p:spPr>
              <a:xfrm>
                <a:off x="546975" y="1935466"/>
                <a:ext cx="7722287" cy="890441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51961">
                  <a:defRPr/>
                </a:pPr>
                <a:endParaRPr lang="en-US" sz="2200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413A1D-115E-C136-A01E-E93781038593}"/>
                  </a:ext>
                </a:extLst>
              </p:cNvPr>
              <p:cNvSpPr txBox="1"/>
              <p:nvPr/>
            </p:nvSpPr>
            <p:spPr>
              <a:xfrm>
                <a:off x="899162" y="1955359"/>
                <a:ext cx="7076162" cy="822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151961">
                  <a:lnSpc>
                    <a:spcPct val="150000"/>
                  </a:lnSpc>
                  <a:defRPr/>
                </a:pPr>
                <a:r>
                  <a:rPr lang="vi-VN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4</a:t>
                </a:r>
                <a:r>
                  <a:rPr lang="vi-VN" sz="2200" b="1" kern="0" dirty="0">
                    <a:latin typeface="+mn-lt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2200" kern="0" dirty="0">
                    <a:latin typeface="+mn-lt"/>
                    <a:cs typeface="Arial" panose="020B0604020202020204" pitchFamily="34" charset="0"/>
                    <a:sym typeface="Arial"/>
                  </a:rPr>
                  <a:t>Theo em, giờ học được kể trong bài đọc có gì đặc biệt và thú vị?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549FCF6-3A7D-E682-EEA1-68943BD3E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790" y="506343"/>
              <a:ext cx="428613" cy="428613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200" b="1" kern="0">
                  <a:solidFill>
                    <a:srgbClr val="FFFFFF"/>
                  </a:solidFill>
                  <a:latin typeface="+mn-lt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FB82B3-F3F8-4DD0-EE6F-80BF972E7559}"/>
              </a:ext>
            </a:extLst>
          </p:cNvPr>
          <p:cNvGrpSpPr/>
          <p:nvPr/>
        </p:nvGrpSpPr>
        <p:grpSpPr>
          <a:xfrm>
            <a:off x="968197" y="3150578"/>
            <a:ext cx="8944155" cy="647191"/>
            <a:chOff x="579437" y="925773"/>
            <a:chExt cx="6850136" cy="513694"/>
          </a:xfrm>
        </p:grpSpPr>
        <p:sp>
          <p:nvSpPr>
            <p:cNvPr id="20" name="Arrow: Pentagon 7">
              <a:extLst>
                <a:ext uri="{FF2B5EF4-FFF2-40B4-BE49-F238E27FC236}">
                  <a16:creationId xmlns:a16="http://schemas.microsoft.com/office/drawing/2014/main" id="{BDA73B9B-88A9-694C-7B6B-2014A6504472}"/>
                </a:ext>
              </a:extLst>
            </p:cNvPr>
            <p:cNvSpPr/>
            <p:nvPr/>
          </p:nvSpPr>
          <p:spPr>
            <a:xfrm>
              <a:off x="579437" y="925773"/>
              <a:ext cx="2622372" cy="513694"/>
            </a:xfrm>
            <a:prstGeom prst="homePlate">
              <a:avLst>
                <a:gd name="adj" fmla="val 32962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51961">
                <a:defRPr/>
              </a:pP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Gợi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ý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tham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khảo</a:t>
              </a:r>
              <a:endParaRPr lang="en-US" sz="2200" b="1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9F4DD4-7525-590E-2BB2-EECC7D0F9F2E}"/>
                </a:ext>
              </a:extLst>
            </p:cNvPr>
            <p:cNvCxnSpPr>
              <a:cxnSpLocks/>
            </p:cNvCxnSpPr>
            <p:nvPr/>
          </p:nvCxnSpPr>
          <p:spPr>
            <a:xfrm>
              <a:off x="579437" y="1439439"/>
              <a:ext cx="6850136" cy="28"/>
            </a:xfrm>
            <a:prstGeom prst="lin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7D64A97-C7C9-829A-1190-A0E17179A8AB}"/>
                </a:ext>
              </a:extLst>
            </p:cNvPr>
            <p:cNvSpPr/>
            <p:nvPr/>
          </p:nvSpPr>
          <p:spPr>
            <a:xfrm>
              <a:off x="3201809" y="1009728"/>
              <a:ext cx="4117474" cy="3420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 defTabSz="1151961">
                <a:defRPr/>
              </a:pPr>
              <a:r>
                <a:rPr lang="vi-VN" sz="2200" b="1" kern="0" dirty="0">
                  <a:solidFill>
                    <a:sysClr val="windowText" lastClr="000000"/>
                  </a:solidFill>
                  <a:latin typeface="+mn-lt"/>
                </a:rPr>
                <a:t>Giờ học được kể trong bài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thú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sz="2200" b="1" kern="0" dirty="0" err="1">
                  <a:solidFill>
                    <a:sysClr val="windowText" lastClr="000000"/>
                  </a:solidFill>
                  <a:latin typeface="+mn-lt"/>
                </a:rPr>
                <a:t>vị</a:t>
              </a:r>
              <a:r>
                <a:rPr lang="en-US" sz="2200" b="1" kern="0" dirty="0">
                  <a:solidFill>
                    <a:sysClr val="windowText" lastClr="000000"/>
                  </a:solidFill>
                  <a:latin typeface="+mn-lt"/>
                </a:rPr>
                <a:t>: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635128-5860-B129-2147-2A668A902A54}"/>
              </a:ext>
            </a:extLst>
          </p:cNvPr>
          <p:cNvGrpSpPr/>
          <p:nvPr/>
        </p:nvGrpSpPr>
        <p:grpSpPr>
          <a:xfrm>
            <a:off x="971626" y="4017129"/>
            <a:ext cx="10802379" cy="720000"/>
            <a:chOff x="458896" y="1504101"/>
            <a:chExt cx="7138622" cy="500139"/>
          </a:xfrm>
        </p:grpSpPr>
        <p:sp>
          <p:nvSpPr>
            <p:cNvPr id="24" name="Rectangle: Diagonal Corners Rounded 29">
              <a:extLst>
                <a:ext uri="{FF2B5EF4-FFF2-40B4-BE49-F238E27FC236}">
                  <a16:creationId xmlns:a16="http://schemas.microsoft.com/office/drawing/2014/main" id="{C2E511CE-F522-A941-DD6D-673BBF3CC4CA}"/>
                </a:ext>
              </a:extLst>
            </p:cNvPr>
            <p:cNvSpPr/>
            <p:nvPr/>
          </p:nvSpPr>
          <p:spPr>
            <a:xfrm>
              <a:off x="679875" y="1506656"/>
              <a:ext cx="6917643" cy="497559"/>
            </a:xfrm>
            <a:prstGeom prst="round2DiagRect">
              <a:avLst/>
            </a:prstGeom>
            <a:solidFill>
              <a:srgbClr val="D9EBEA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just" defTabSz="1151961">
                <a:buClr>
                  <a:srgbClr val="000000"/>
                </a:buClr>
                <a:defRPr/>
              </a:pPr>
              <a:r>
                <a:rPr lang="en-US" sz="2200" kern="0">
                  <a:solidFill>
                    <a:sysClr val="windowText" lastClr="000000"/>
                  </a:solidFill>
                  <a:latin typeface="+mn-lt"/>
                  <a:sym typeface="Arial"/>
                </a:rPr>
                <a:t>     Vì </a:t>
              </a:r>
              <a:r>
                <a:rPr lang="vi-VN" sz="2200" kern="0">
                  <a:solidFill>
                    <a:sysClr val="windowText" lastClr="000000"/>
                  </a:solidFill>
                  <a:latin typeface="+mn-lt"/>
                  <a:sym typeface="Arial"/>
                </a:rPr>
                <a:t>học sinh được quan sát và được nói những điều mình nghĩ. </a:t>
              </a:r>
              <a:endParaRPr lang="en-US" sz="2200" kern="0">
                <a:solidFill>
                  <a:sysClr val="windowText" lastClr="000000"/>
                </a:solidFill>
                <a:latin typeface="+mn-lt"/>
                <a:sym typeface="Arial"/>
              </a:endParaRP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43A869B7-F9C6-1806-F23E-93C6316C1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8896" y="1504101"/>
              <a:ext cx="475803" cy="500139"/>
            </a:xfrm>
            <a:prstGeom prst="diamond">
              <a:avLst/>
            </a:prstGeom>
            <a:solidFill>
              <a:srgbClr val="75B7A1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151961">
                <a:buClr>
                  <a:srgbClr val="000000"/>
                </a:buClr>
                <a:defRPr/>
              </a:pP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D7AA02-6124-60E0-721F-20CA3DDAFF71}"/>
              </a:ext>
            </a:extLst>
          </p:cNvPr>
          <p:cNvGrpSpPr/>
          <p:nvPr/>
        </p:nvGrpSpPr>
        <p:grpSpPr>
          <a:xfrm>
            <a:off x="968197" y="4947595"/>
            <a:ext cx="10779544" cy="720036"/>
            <a:chOff x="458896" y="1504076"/>
            <a:chExt cx="7123531" cy="500164"/>
          </a:xfrm>
        </p:grpSpPr>
        <p:sp>
          <p:nvSpPr>
            <p:cNvPr id="27" name="Rectangle: Diagonal Corners Rounded 29">
              <a:extLst>
                <a:ext uri="{FF2B5EF4-FFF2-40B4-BE49-F238E27FC236}">
                  <a16:creationId xmlns:a16="http://schemas.microsoft.com/office/drawing/2014/main" id="{5218CA33-1ADE-40C6-F2CF-C7C762598B38}"/>
                </a:ext>
              </a:extLst>
            </p:cNvPr>
            <p:cNvSpPr/>
            <p:nvPr/>
          </p:nvSpPr>
          <p:spPr>
            <a:xfrm>
              <a:off x="664784" y="1504076"/>
              <a:ext cx="6917643" cy="497559"/>
            </a:xfrm>
            <a:prstGeom prst="round2DiagRect">
              <a:avLst/>
            </a:prstGeom>
            <a:solidFill>
              <a:srgbClr val="D9EBEA"/>
            </a:solidFill>
            <a:ln w="25400" cap="flat" cmpd="sng" algn="ctr">
              <a:solidFill>
                <a:srgbClr val="D9EBE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just" defTabSz="1151961">
                <a:buClr>
                  <a:srgbClr val="000000"/>
                </a:buClr>
                <a:defRPr/>
              </a:pP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     </a:t>
              </a:r>
              <a:r>
                <a:rPr lang="en-US" sz="2200" kern="0" dirty="0" err="1">
                  <a:solidFill>
                    <a:sysClr val="windowText" lastClr="000000"/>
                  </a:solidFill>
                  <a:latin typeface="+mn-lt"/>
                  <a:sym typeface="Arial"/>
                </a:rPr>
                <a:t>Vì</a:t>
              </a: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 </a:t>
              </a:r>
              <a:r>
                <a:rPr lang="vi-VN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học sinh phát hiện ra nhiều điều mới mẻ về thiên nhiên. </a:t>
              </a:r>
              <a:endParaRPr lang="en-US" sz="2200" kern="0" dirty="0">
                <a:solidFill>
                  <a:sysClr val="windowText" lastClr="000000"/>
                </a:solidFill>
                <a:latin typeface="+mn-lt"/>
                <a:sym typeface="Arial"/>
              </a:endParaRP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83EACD2B-69D9-0E0A-25B3-F883235D8D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8896" y="1504101"/>
              <a:ext cx="475803" cy="500139"/>
            </a:xfrm>
            <a:prstGeom prst="diamond">
              <a:avLst/>
            </a:prstGeom>
            <a:solidFill>
              <a:srgbClr val="75B7A1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151961">
                <a:buClr>
                  <a:srgbClr val="000000"/>
                </a:buClr>
                <a:defRPr/>
              </a:pP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6D6BCA-32E9-7243-E75D-69782DDBDF6C}"/>
              </a:ext>
            </a:extLst>
          </p:cNvPr>
          <p:cNvGrpSpPr/>
          <p:nvPr/>
        </p:nvGrpSpPr>
        <p:grpSpPr>
          <a:xfrm>
            <a:off x="949446" y="5874347"/>
            <a:ext cx="10798294" cy="723784"/>
            <a:chOff x="458896" y="1501472"/>
            <a:chExt cx="7135922" cy="502768"/>
          </a:xfrm>
        </p:grpSpPr>
        <p:sp>
          <p:nvSpPr>
            <p:cNvPr id="30" name="Rectangle: Diagonal Corners Rounded 29">
              <a:extLst>
                <a:ext uri="{FF2B5EF4-FFF2-40B4-BE49-F238E27FC236}">
                  <a16:creationId xmlns:a16="http://schemas.microsoft.com/office/drawing/2014/main" id="{BDF6FDFF-1A52-20E8-6647-DC015BCE5C27}"/>
                </a:ext>
              </a:extLst>
            </p:cNvPr>
            <p:cNvSpPr/>
            <p:nvPr/>
          </p:nvSpPr>
          <p:spPr>
            <a:xfrm>
              <a:off x="694532" y="1501472"/>
              <a:ext cx="6900286" cy="495665"/>
            </a:xfrm>
            <a:prstGeom prst="round2DiagRect">
              <a:avLst/>
            </a:prstGeom>
            <a:solidFill>
              <a:srgbClr val="D9EBEA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just" defTabSz="1151961">
                <a:buClr>
                  <a:srgbClr val="000000"/>
                </a:buClr>
                <a:defRPr/>
              </a:pP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     </a:t>
              </a:r>
              <a:r>
                <a:rPr lang="en-US" sz="2200" kern="0" dirty="0" err="1">
                  <a:solidFill>
                    <a:sysClr val="windowText" lastClr="000000"/>
                  </a:solidFill>
                  <a:latin typeface="+mn-lt"/>
                  <a:sym typeface="Arial"/>
                </a:rPr>
                <a:t>Vì</a:t>
              </a: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 </a:t>
              </a:r>
              <a:r>
                <a:rPr lang="vi-VN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học sinh tự mình khám phá rất nhiều điều thú vị, bổ ích từ cuộc sống. </a:t>
              </a:r>
              <a:endParaRPr lang="en-US" sz="2200" kern="0" dirty="0">
                <a:solidFill>
                  <a:sysClr val="windowText" lastClr="000000"/>
                </a:solidFill>
                <a:latin typeface="+mn-lt"/>
                <a:sym typeface="Arial"/>
              </a:endParaRPr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685F07D7-A31B-52DD-1FA4-2559BD72D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8896" y="1504101"/>
              <a:ext cx="475803" cy="500139"/>
            </a:xfrm>
            <a:prstGeom prst="diamond">
              <a:avLst/>
            </a:prstGeom>
            <a:solidFill>
              <a:srgbClr val="75B7A1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151961">
                <a:buClr>
                  <a:srgbClr val="000000"/>
                </a:buClr>
                <a:defRPr/>
              </a:pPr>
              <a:r>
                <a:rPr lang="en-US" sz="2200" kern="0" dirty="0">
                  <a:solidFill>
                    <a:sysClr val="windowText" lastClr="000000"/>
                  </a:solidFill>
                  <a:latin typeface="+mn-lt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2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AA9CC-A5AA-766A-0AAF-FE8851CC6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29C61E9E-B397-4608-320E-CADC0FA5707F}"/>
              </a:ext>
            </a:extLst>
          </p:cNvPr>
          <p:cNvSpPr txBox="1"/>
          <p:nvPr/>
        </p:nvSpPr>
        <p:spPr>
          <a:xfrm>
            <a:off x="1433651" y="2482081"/>
            <a:ext cx="5105124" cy="1726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151961">
              <a:lnSpc>
                <a:spcPct val="150000"/>
              </a:lnSpc>
              <a:defRPr/>
            </a:pPr>
            <a:r>
              <a:rPr lang="en-US" sz="2600" b="1" dirty="0">
                <a:solidFill>
                  <a:schemeClr val="tx1"/>
                </a:solidFill>
                <a:latin typeface="+mn-lt"/>
              </a:rPr>
              <a:t>RÚT RA Ý ĐOẠN 3, 4</a:t>
            </a:r>
            <a:endParaRPr lang="en-US" sz="2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ctr" defTabSz="1151961">
              <a:lnSpc>
                <a:spcPct val="150000"/>
              </a:lnSpc>
              <a:defRPr/>
            </a:pP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Suy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nghĩ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 defTabSz="1151961">
              <a:lnSpc>
                <a:spcPct val="150000"/>
              </a:lnSpc>
              <a:defRPr/>
            </a:pP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ảnh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bầu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vi-VN" sz="2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80389-246E-6F32-14DD-C6F5CA9FD472}"/>
              </a:ext>
            </a:extLst>
          </p:cNvPr>
          <p:cNvGrpSpPr/>
          <p:nvPr/>
        </p:nvGrpSpPr>
        <p:grpSpPr>
          <a:xfrm>
            <a:off x="7143621" y="1275054"/>
            <a:ext cx="4851684" cy="5328364"/>
            <a:chOff x="-2637020" y="2989770"/>
            <a:chExt cx="6890145" cy="7567106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A2D53E8-555C-33AB-5CD9-D102BA484637}"/>
                </a:ext>
              </a:extLst>
            </p:cNvPr>
            <p:cNvSpPr/>
            <p:nvPr/>
          </p:nvSpPr>
          <p:spPr>
            <a:xfrm rot="325175">
              <a:off x="885945" y="4875186"/>
              <a:ext cx="2931519" cy="4254184"/>
            </a:xfrm>
            <a:custGeom>
              <a:avLst/>
              <a:gdLst/>
              <a:ahLst/>
              <a:cxnLst/>
              <a:rect l="l" t="t" r="r" b="b"/>
              <a:pathLst>
                <a:path w="2931519" h="4254184">
                  <a:moveTo>
                    <a:pt x="0" y="0"/>
                  </a:moveTo>
                  <a:lnTo>
                    <a:pt x="2931519" y="0"/>
                  </a:lnTo>
                  <a:lnTo>
                    <a:pt x="2931519" y="4254184"/>
                  </a:lnTo>
                  <a:lnTo>
                    <a:pt x="0" y="4254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3747B18-DA81-87A9-F612-B6B749064540}"/>
                </a:ext>
              </a:extLst>
            </p:cNvPr>
            <p:cNvSpPr/>
            <p:nvPr/>
          </p:nvSpPr>
          <p:spPr>
            <a:xfrm>
              <a:off x="-2637020" y="7595211"/>
              <a:ext cx="5447878" cy="2961665"/>
            </a:xfrm>
            <a:custGeom>
              <a:avLst/>
              <a:gdLst/>
              <a:ahLst/>
              <a:cxnLst/>
              <a:rect l="l" t="t" r="r" b="b"/>
              <a:pathLst>
                <a:path w="6114791" h="3324223">
                  <a:moveTo>
                    <a:pt x="0" y="0"/>
                  </a:moveTo>
                  <a:lnTo>
                    <a:pt x="6114792" y="0"/>
                  </a:lnTo>
                  <a:lnTo>
                    <a:pt x="6114792" y="3324223"/>
                  </a:lnTo>
                  <a:lnTo>
                    <a:pt x="0" y="3324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9570123-310F-2948-A593-742E75490573}"/>
                </a:ext>
              </a:extLst>
            </p:cNvPr>
            <p:cNvSpPr/>
            <p:nvPr/>
          </p:nvSpPr>
          <p:spPr>
            <a:xfrm rot="585781" flipH="1">
              <a:off x="-657887" y="5563728"/>
              <a:ext cx="2115016" cy="3169641"/>
            </a:xfrm>
            <a:custGeom>
              <a:avLst/>
              <a:gdLst/>
              <a:ahLst/>
              <a:cxnLst/>
              <a:rect l="l" t="t" r="r" b="b"/>
              <a:pathLst>
                <a:path w="2339768" h="3506464">
                  <a:moveTo>
                    <a:pt x="2339768" y="0"/>
                  </a:moveTo>
                  <a:lnTo>
                    <a:pt x="0" y="0"/>
                  </a:lnTo>
                  <a:lnTo>
                    <a:pt x="0" y="3506464"/>
                  </a:lnTo>
                  <a:lnTo>
                    <a:pt x="2339768" y="3506464"/>
                  </a:lnTo>
                  <a:lnTo>
                    <a:pt x="233976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DD725C9-A34C-97A6-35EA-4BA0E82EB5F1}"/>
                </a:ext>
              </a:extLst>
            </p:cNvPr>
            <p:cNvSpPr/>
            <p:nvPr/>
          </p:nvSpPr>
          <p:spPr>
            <a:xfrm rot="1967240">
              <a:off x="-1232087" y="6454756"/>
              <a:ext cx="836571" cy="1267533"/>
            </a:xfrm>
            <a:custGeom>
              <a:avLst/>
              <a:gdLst/>
              <a:ahLst/>
              <a:cxnLst/>
              <a:rect l="l" t="t" r="r" b="b"/>
              <a:pathLst>
                <a:path w="836571" h="1267532">
                  <a:moveTo>
                    <a:pt x="0" y="0"/>
                  </a:moveTo>
                  <a:lnTo>
                    <a:pt x="836571" y="0"/>
                  </a:lnTo>
                  <a:lnTo>
                    <a:pt x="836571" y="1267532"/>
                  </a:lnTo>
                  <a:lnTo>
                    <a:pt x="0" y="1267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DD36FF9A-24E7-5A55-1BDE-0CFB625944F2}"/>
                </a:ext>
              </a:extLst>
            </p:cNvPr>
            <p:cNvSpPr/>
            <p:nvPr/>
          </p:nvSpPr>
          <p:spPr>
            <a:xfrm rot="19887050">
              <a:off x="2710809" y="3283173"/>
              <a:ext cx="1542316" cy="1458190"/>
            </a:xfrm>
            <a:custGeom>
              <a:avLst/>
              <a:gdLst/>
              <a:ahLst/>
              <a:cxnLst/>
              <a:rect l="l" t="t" r="r" b="b"/>
              <a:pathLst>
                <a:path w="1542316" h="1458189">
                  <a:moveTo>
                    <a:pt x="0" y="0"/>
                  </a:moveTo>
                  <a:lnTo>
                    <a:pt x="1542315" y="0"/>
                  </a:lnTo>
                  <a:lnTo>
                    <a:pt x="1542315" y="1458190"/>
                  </a:lnTo>
                  <a:lnTo>
                    <a:pt x="0" y="1458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30CD6DC3-2FE2-BE4F-2C60-36FA520E672B}"/>
                </a:ext>
              </a:extLst>
            </p:cNvPr>
            <p:cNvSpPr/>
            <p:nvPr/>
          </p:nvSpPr>
          <p:spPr>
            <a:xfrm>
              <a:off x="-1332563" y="2989770"/>
              <a:ext cx="2682259" cy="1648370"/>
            </a:xfrm>
            <a:custGeom>
              <a:avLst/>
              <a:gdLst/>
              <a:ahLst/>
              <a:cxnLst/>
              <a:rect l="l" t="t" r="r" b="b"/>
              <a:pathLst>
                <a:path w="2682259" h="1648370">
                  <a:moveTo>
                    <a:pt x="0" y="0"/>
                  </a:moveTo>
                  <a:lnTo>
                    <a:pt x="2682259" y="0"/>
                  </a:lnTo>
                  <a:lnTo>
                    <a:pt x="2682259" y="1648370"/>
                  </a:lnTo>
                  <a:lnTo>
                    <a:pt x="0" y="1648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37D68E1-FCCE-6900-2951-B79E38102EA7}"/>
              </a:ext>
            </a:extLst>
          </p:cNvPr>
          <p:cNvSpPr/>
          <p:nvPr/>
        </p:nvSpPr>
        <p:spPr>
          <a:xfrm>
            <a:off x="-781552" y="5324882"/>
            <a:ext cx="13452937" cy="2103550"/>
          </a:xfrm>
          <a:custGeom>
            <a:avLst/>
            <a:gdLst/>
            <a:ahLst/>
            <a:cxnLst/>
            <a:rect l="l" t="t" r="r" b="b"/>
            <a:pathLst>
              <a:path w="20720326" h="3239905">
                <a:moveTo>
                  <a:pt x="0" y="0"/>
                </a:moveTo>
                <a:lnTo>
                  <a:pt x="20720326" y="0"/>
                </a:lnTo>
                <a:lnTo>
                  <a:pt x="20720326" y="3239905"/>
                </a:lnTo>
                <a:lnTo>
                  <a:pt x="0" y="32399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03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5603F-6AF3-54C9-43B6-F696FC4B4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0">
            <a:extLst>
              <a:ext uri="{FF2B5EF4-FFF2-40B4-BE49-F238E27FC236}">
                <a16:creationId xmlns:a16="http://schemas.microsoft.com/office/drawing/2014/main" id="{0A06D887-7F3F-1F9C-23A1-0188DB1FFE88}"/>
              </a:ext>
            </a:extLst>
          </p:cNvPr>
          <p:cNvSpPr txBox="1"/>
          <p:nvPr/>
        </p:nvSpPr>
        <p:spPr>
          <a:xfrm>
            <a:off x="-51195" y="2522213"/>
            <a:ext cx="8747152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75981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en-US" sz="4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ctr" defTabSz="575981">
              <a:lnSpc>
                <a:spcPct val="150000"/>
              </a:lnSpc>
              <a:defRPr/>
            </a:pPr>
            <a:r>
              <a:rPr lang="vi-VN" sz="44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ĐỌC </a:t>
            </a:r>
            <a:r>
              <a:rPr lang="en-US" sz="44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NÂNG CAO</a:t>
            </a:r>
            <a:endParaRPr lang="vi-VN" sz="4400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C2305C-BE4C-A1F5-CE61-877CB31DF890}"/>
              </a:ext>
            </a:extLst>
          </p:cNvPr>
          <p:cNvGrpSpPr/>
          <p:nvPr/>
        </p:nvGrpSpPr>
        <p:grpSpPr>
          <a:xfrm>
            <a:off x="-781552" y="869999"/>
            <a:ext cx="13452937" cy="6558433"/>
            <a:chOff x="-3188506" y="-851050"/>
            <a:chExt cx="24971015" cy="12173606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0FF96D0C-DFB9-00EA-73C9-806CD1F1DE13}"/>
                </a:ext>
              </a:extLst>
            </p:cNvPr>
            <p:cNvSpPr/>
            <p:nvPr/>
          </p:nvSpPr>
          <p:spPr>
            <a:xfrm rot="21431884" flipH="1">
              <a:off x="14646583" y="-851050"/>
              <a:ext cx="6748691" cy="10113842"/>
            </a:xfrm>
            <a:custGeom>
              <a:avLst/>
              <a:gdLst/>
              <a:ahLst/>
              <a:cxnLst/>
              <a:rect l="l" t="t" r="r" b="b"/>
              <a:pathLst>
                <a:path w="6571484" h="9848273">
                  <a:moveTo>
                    <a:pt x="6571484" y="0"/>
                  </a:moveTo>
                  <a:lnTo>
                    <a:pt x="0" y="0"/>
                  </a:lnTo>
                  <a:lnTo>
                    <a:pt x="0" y="9848273"/>
                  </a:lnTo>
                  <a:lnTo>
                    <a:pt x="6571484" y="9848273"/>
                  </a:lnTo>
                  <a:lnTo>
                    <a:pt x="657148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99A7BA90-EE13-EC10-15EF-37A5CF9B4930}"/>
                </a:ext>
              </a:extLst>
            </p:cNvPr>
            <p:cNvSpPr/>
            <p:nvPr/>
          </p:nvSpPr>
          <p:spPr>
            <a:xfrm>
              <a:off x="-3188506" y="7417997"/>
              <a:ext cx="24971015" cy="3904559"/>
            </a:xfrm>
            <a:custGeom>
              <a:avLst/>
              <a:gdLst/>
              <a:ahLst/>
              <a:cxnLst/>
              <a:rect l="l" t="t" r="r" b="b"/>
              <a:pathLst>
                <a:path w="20720326" h="3239905">
                  <a:moveTo>
                    <a:pt x="0" y="0"/>
                  </a:moveTo>
                  <a:lnTo>
                    <a:pt x="20720326" y="0"/>
                  </a:lnTo>
                  <a:lnTo>
                    <a:pt x="20720326" y="3239905"/>
                  </a:lnTo>
                  <a:lnTo>
                    <a:pt x="0" y="323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315CDFEF-4B58-EA7B-4E95-7F4DEB25CBC8}"/>
                </a:ext>
              </a:extLst>
            </p:cNvPr>
            <p:cNvSpPr/>
            <p:nvPr/>
          </p:nvSpPr>
          <p:spPr>
            <a:xfrm rot="20260036">
              <a:off x="13617809" y="1810881"/>
              <a:ext cx="832192" cy="1688949"/>
            </a:xfrm>
            <a:custGeom>
              <a:avLst/>
              <a:gdLst/>
              <a:ahLst/>
              <a:cxnLst/>
              <a:rect l="l" t="t" r="r" b="b"/>
              <a:pathLst>
                <a:path w="832192" h="1688950">
                  <a:moveTo>
                    <a:pt x="0" y="0"/>
                  </a:moveTo>
                  <a:lnTo>
                    <a:pt x="832191" y="0"/>
                  </a:lnTo>
                  <a:lnTo>
                    <a:pt x="832191" y="1688950"/>
                  </a:lnTo>
                  <a:lnTo>
                    <a:pt x="0" y="168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20437326-5B60-CF71-2FB9-07B1AB69AB11}"/>
                </a:ext>
              </a:extLst>
            </p:cNvPr>
            <p:cNvSpPr/>
            <p:nvPr/>
          </p:nvSpPr>
          <p:spPr>
            <a:xfrm rot="1958024">
              <a:off x="11874452" y="6605252"/>
              <a:ext cx="1164750" cy="1363005"/>
            </a:xfrm>
            <a:custGeom>
              <a:avLst/>
              <a:gdLst/>
              <a:ahLst/>
              <a:cxnLst/>
              <a:rect l="l" t="t" r="r" b="b"/>
              <a:pathLst>
                <a:path w="1164750" h="1363005">
                  <a:moveTo>
                    <a:pt x="0" y="0"/>
                  </a:moveTo>
                  <a:lnTo>
                    <a:pt x="1164750" y="0"/>
                  </a:lnTo>
                  <a:lnTo>
                    <a:pt x="1164750" y="1363006"/>
                  </a:lnTo>
                  <a:lnTo>
                    <a:pt x="0" y="136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7FF54D52-A927-EE96-2116-E52E42B20BB8}"/>
                </a:ext>
              </a:extLst>
            </p:cNvPr>
            <p:cNvGrpSpPr/>
            <p:nvPr/>
          </p:nvGrpSpPr>
          <p:grpSpPr>
            <a:xfrm>
              <a:off x="13705638" y="6800928"/>
              <a:ext cx="314913" cy="31491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A232BFAD-52A0-95BC-EF3F-4E94C845118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A5B0A"/>
              </a:solidFill>
            </p:spPr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CE3FC4F5-1079-F32F-BAD5-43EBC60343A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26">
              <a:extLst>
                <a:ext uri="{FF2B5EF4-FFF2-40B4-BE49-F238E27FC236}">
                  <a16:creationId xmlns:a16="http://schemas.microsoft.com/office/drawing/2014/main" id="{781E56CD-B3D3-3122-5BBA-22AE8F6DECFA}"/>
                </a:ext>
              </a:extLst>
            </p:cNvPr>
            <p:cNvGrpSpPr/>
            <p:nvPr/>
          </p:nvGrpSpPr>
          <p:grpSpPr>
            <a:xfrm>
              <a:off x="12748907" y="1343689"/>
              <a:ext cx="236158" cy="236158"/>
              <a:chOff x="0" y="0"/>
              <a:chExt cx="812800" cy="812800"/>
            </a:xfrm>
          </p:grpSpPr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EAE8FA95-421F-FFFB-1A54-FA3B13E25D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A5B0A"/>
              </a:solidFill>
            </p:spPr>
          </p:sp>
          <p:sp>
            <p:nvSpPr>
              <p:cNvPr id="20" name="TextBox 28">
                <a:extLst>
                  <a:ext uri="{FF2B5EF4-FFF2-40B4-BE49-F238E27FC236}">
                    <a16:creationId xmlns:a16="http://schemas.microsoft.com/office/drawing/2014/main" id="{4989182F-9CA2-2545-1E00-15ED59CA72D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7F98F643-30FA-DC89-6C61-BF8368AB1E5D}"/>
                </a:ext>
              </a:extLst>
            </p:cNvPr>
            <p:cNvSpPr/>
            <p:nvPr/>
          </p:nvSpPr>
          <p:spPr>
            <a:xfrm>
              <a:off x="14557490" y="6656731"/>
              <a:ext cx="2678361" cy="4114800"/>
            </a:xfrm>
            <a:custGeom>
              <a:avLst/>
              <a:gdLst/>
              <a:ahLst/>
              <a:cxnLst/>
              <a:rect l="l" t="t" r="r" b="b"/>
              <a:pathLst>
                <a:path w="2678361" h="4114800">
                  <a:moveTo>
                    <a:pt x="0" y="0"/>
                  </a:moveTo>
                  <a:lnTo>
                    <a:pt x="2678361" y="0"/>
                  </a:lnTo>
                  <a:lnTo>
                    <a:pt x="267836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718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E9159-17DF-C38B-2D0B-A86C9530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FAA73A-D78D-3707-F145-816F429FA1B9}"/>
              </a:ext>
            </a:extLst>
          </p:cNvPr>
          <p:cNvGrpSpPr/>
          <p:nvPr/>
        </p:nvGrpSpPr>
        <p:grpSpPr>
          <a:xfrm>
            <a:off x="553786" y="2654066"/>
            <a:ext cx="10473983" cy="1241191"/>
            <a:chOff x="-57742" y="2568283"/>
            <a:chExt cx="16626998" cy="19703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2EC6C4-A58F-96E2-CBEC-B4025AD94010}"/>
                </a:ext>
              </a:extLst>
            </p:cNvPr>
            <p:cNvSpPr txBox="1"/>
            <p:nvPr/>
          </p:nvSpPr>
          <p:spPr>
            <a:xfrm>
              <a:off x="1482897" y="2568283"/>
              <a:ext cx="15086359" cy="1970336"/>
            </a:xfrm>
            <a:prstGeom prst="roundRect">
              <a:avLst/>
            </a:prstGeom>
            <a:solidFill>
              <a:srgbClr val="D9EBEA"/>
            </a:solidFill>
            <a:ln w="38100" cap="flat" cmpd="sng" algn="ctr">
              <a:noFill/>
              <a:prstDash val="dash"/>
            </a:ln>
            <a:effectLst/>
          </p:spPr>
          <p:txBody>
            <a:bodyPr wrap="square">
              <a:spAutoFit/>
            </a:bodyPr>
            <a:lstStyle/>
            <a:p>
              <a:pPr algn="just" defTabSz="575981">
                <a:lnSpc>
                  <a:spcPct val="150000"/>
                </a:lnSpc>
                <a:defRPr/>
              </a:pP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hãy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tiến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hành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nối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tiếp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đoạn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xác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định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của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đoạn</a:t>
              </a:r>
              <a:r>
                <a:rPr lang="en-US" sz="2400" kern="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rPr>
                <a:t>này</a:t>
              </a:r>
              <a:r>
                <a:rPr lang="en-US" sz="2400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.</a:t>
              </a:r>
              <a:endParaRPr lang="vi-VN" sz="2400" i="1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08C79EFB-CE80-259E-68EB-1BA875E9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57742" y="2795386"/>
              <a:ext cx="1349358" cy="1516127"/>
            </a:xfrm>
            <a:prstGeom prst="rect">
              <a:avLst/>
            </a:prstGeom>
          </p:spPr>
        </p:pic>
      </p:grpSp>
      <p:sp>
        <p:nvSpPr>
          <p:cNvPr id="7" name="Rounded Rectangle 104">
            <a:extLst>
              <a:ext uri="{FF2B5EF4-FFF2-40B4-BE49-F238E27FC236}">
                <a16:creationId xmlns:a16="http://schemas.microsoft.com/office/drawing/2014/main" id="{8F37068C-2F72-304A-5636-40E6E6B1123C}"/>
              </a:ext>
            </a:extLst>
          </p:cNvPr>
          <p:cNvSpPr/>
          <p:nvPr/>
        </p:nvSpPr>
        <p:spPr>
          <a:xfrm>
            <a:off x="740945" y="4852671"/>
            <a:ext cx="4847259" cy="174131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66548">
                <a:lumMod val="2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  <a:defRPr/>
            </a:pPr>
            <a:r>
              <a:rPr lang="en-US" sz="2400" kern="0">
                <a:latin typeface="+mn-lt"/>
                <a:cs typeface="Arial" panose="020B0604020202020204" pitchFamily="34" charset="0"/>
                <a:sym typeface="Arial"/>
              </a:rPr>
              <a:t>Đọc diễn cảm một số câu thể hiện lời nói của các nhân vật.</a:t>
            </a:r>
            <a:endParaRPr lang="en-US" sz="2400" kern="0" dirty="0"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ounded Rectangle 104">
            <a:extLst>
              <a:ext uri="{FF2B5EF4-FFF2-40B4-BE49-F238E27FC236}">
                <a16:creationId xmlns:a16="http://schemas.microsoft.com/office/drawing/2014/main" id="{209E6A7A-FF7A-B069-9223-80FCE75AF2EF}"/>
              </a:ext>
            </a:extLst>
          </p:cNvPr>
          <p:cNvSpPr/>
          <p:nvPr/>
        </p:nvSpPr>
        <p:spPr>
          <a:xfrm>
            <a:off x="6603798" y="4852671"/>
            <a:ext cx="4847257" cy="174131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66548">
                <a:lumMod val="2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 defTabSz="1151961">
              <a:lnSpc>
                <a:spcPct val="150000"/>
              </a:lnSpc>
              <a:defRPr/>
            </a:pPr>
            <a:r>
              <a:rPr lang="en-US" sz="2400" kern="0">
                <a:latin typeface="+mn-lt"/>
                <a:cs typeface="Arial" panose="020B0604020202020204" pitchFamily="34" charset="0"/>
                <a:sym typeface="Arial"/>
              </a:rPr>
              <a:t>Biết nhấn mạnh vào những </a:t>
            </a:r>
          </a:p>
          <a:p>
            <a:pPr algn="ctr" defTabSz="1151961">
              <a:lnSpc>
                <a:spcPct val="150000"/>
              </a:lnSpc>
              <a:defRPr/>
            </a:pPr>
            <a:r>
              <a:rPr lang="en-US" sz="2400" kern="0">
                <a:latin typeface="+mn-lt"/>
                <a:cs typeface="Arial" panose="020B0604020202020204" pitchFamily="34" charset="0"/>
                <a:sym typeface="Arial"/>
              </a:rPr>
              <a:t>từ ngữ quan trọng. </a:t>
            </a:r>
            <a:endParaRPr lang="en-US" sz="2400" kern="0" dirty="0"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Down Arrow 5">
            <a:extLst>
              <a:ext uri="{FF2B5EF4-FFF2-40B4-BE49-F238E27FC236}">
                <a16:creationId xmlns:a16="http://schemas.microsoft.com/office/drawing/2014/main" id="{398B5D08-3AFA-69E3-CDA5-5053C1751995}"/>
              </a:ext>
            </a:extLst>
          </p:cNvPr>
          <p:cNvSpPr/>
          <p:nvPr/>
        </p:nvSpPr>
        <p:spPr>
          <a:xfrm>
            <a:off x="2779514" y="4089867"/>
            <a:ext cx="770122" cy="598044"/>
          </a:xfrm>
          <a:prstGeom prst="downArrow">
            <a:avLst/>
          </a:prstGeom>
          <a:solidFill>
            <a:srgbClr val="75B7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400" kern="0">
              <a:solidFill>
                <a:srgbClr val="191919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0" name="Down Arrow 5">
            <a:extLst>
              <a:ext uri="{FF2B5EF4-FFF2-40B4-BE49-F238E27FC236}">
                <a16:creationId xmlns:a16="http://schemas.microsoft.com/office/drawing/2014/main" id="{62F8A21F-9C09-0AD6-B21F-9B9410894ED1}"/>
              </a:ext>
            </a:extLst>
          </p:cNvPr>
          <p:cNvSpPr/>
          <p:nvPr/>
        </p:nvSpPr>
        <p:spPr>
          <a:xfrm>
            <a:off x="8642366" y="4089867"/>
            <a:ext cx="770122" cy="598044"/>
          </a:xfrm>
          <a:prstGeom prst="downArrow">
            <a:avLst/>
          </a:prstGeom>
          <a:solidFill>
            <a:srgbClr val="75B7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400" kern="0">
              <a:solidFill>
                <a:srgbClr val="191919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DF3D8067-E55F-ACA1-A1F9-1BDEC2552783}"/>
              </a:ext>
            </a:extLst>
          </p:cNvPr>
          <p:cNvSpPr/>
          <p:nvPr/>
        </p:nvSpPr>
        <p:spPr>
          <a:xfrm>
            <a:off x="4020861" y="1731995"/>
            <a:ext cx="4150277" cy="728355"/>
          </a:xfrm>
          <a:prstGeom prst="roundRect">
            <a:avLst/>
          </a:prstGeom>
          <a:solidFill>
            <a:srgbClr val="75B7A1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151961"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HOẠT ĐỘNG CẢ LỚP </a:t>
            </a:r>
          </a:p>
        </p:txBody>
      </p:sp>
    </p:spTree>
    <p:extLst>
      <p:ext uri="{BB962C8B-B14F-4D97-AF65-F5344CB8AC3E}">
        <p14:creationId xmlns:p14="http://schemas.microsoft.com/office/powerpoint/2010/main" val="26824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05502-9721-6393-71A7-9F28EA60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14B025A9-CA78-A6D4-CB4A-A497E7F4C51E}"/>
              </a:ext>
            </a:extLst>
          </p:cNvPr>
          <p:cNvSpPr/>
          <p:nvPr/>
        </p:nvSpPr>
        <p:spPr>
          <a:xfrm>
            <a:off x="539485" y="500233"/>
            <a:ext cx="10800292" cy="5619933"/>
          </a:xfrm>
          <a:prstGeom prst="roundRect">
            <a:avLst>
              <a:gd name="adj" fmla="val 5285"/>
            </a:avLst>
          </a:prstGeom>
          <a:noFill/>
          <a:ln w="1905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ctr" defTabSz="1151961">
              <a:defRPr/>
            </a:pPr>
            <a:endParaRPr lang="en-US" sz="2268" kern="0">
              <a:solidFill>
                <a:srgbClr val="EBE0D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B932D-994C-3628-8354-53D587731DC1}"/>
              </a:ext>
            </a:extLst>
          </p:cNvPr>
          <p:cNvSpPr txBox="1"/>
          <p:nvPr/>
        </p:nvSpPr>
        <p:spPr>
          <a:xfrm>
            <a:off x="966790" y="2050870"/>
            <a:ext cx="9945682" cy="22298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347663" algn="just" defTabSz="1151961">
              <a:lnSpc>
                <a:spcPct val="150000"/>
              </a:lnSpc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- 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Các em hãy nhìn lên bầu trời mà xem.</a:t>
            </a:r>
            <a:r>
              <a:rPr lang="vi-VN" sz="2400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//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 Mùa hè,</a:t>
            </a:r>
            <a:r>
              <a:rPr lang="vi-VN" sz="2400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/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 nó rất nóng</a:t>
            </a:r>
            <a:r>
              <a:rPr lang="vi-VN" sz="2400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/</a:t>
            </a:r>
            <a:r>
              <a:rPr lang="vi-VN" sz="2400" kern="0" dirty="0">
                <a:solidFill>
                  <a:srgbClr val="FF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và cháy lên những tia sáng của ngọn lửa.</a:t>
            </a:r>
            <a:r>
              <a:rPr lang="vi-VN" sz="2400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//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 Còn bây giờ,</a:t>
            </a:r>
            <a:r>
              <a:rPr lang="vi-VN" sz="2400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/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 bầu trời thế nào?</a:t>
            </a:r>
            <a:r>
              <a:rPr lang="vi-VN" sz="2400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//</a:t>
            </a:r>
            <a:r>
              <a:rPr lang="vi-VN" sz="2400" kern="0" dirty="0">
                <a:solidFill>
                  <a:srgbClr val="FF0000"/>
                </a:solidFill>
                <a:latin typeface="+mn-lt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Hãy suy nghĩ</a:t>
            </a:r>
            <a:r>
              <a:rPr lang="vi-VN" sz="2400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/ </a:t>
            </a:r>
            <a:r>
              <a:rPr lang="vi-VN" sz="2400" kern="0" dirty="0">
                <a:solidFill>
                  <a:sysClr val="windowText" lastClr="000000"/>
                </a:solidFill>
                <a:latin typeface="+mn-lt"/>
                <a:cs typeface="Arial"/>
                <a:sym typeface="Arial"/>
              </a:rPr>
              <a:t>và chọn những từ ngữ thích hợp để miêu tả nó.</a:t>
            </a:r>
            <a:endParaRPr lang="en-US" sz="2400" kern="0" dirty="0">
              <a:solidFill>
                <a:sysClr val="windowText" lastClr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8C049-6F7C-4A97-6610-CF6151B74D11}"/>
              </a:ext>
            </a:extLst>
          </p:cNvPr>
          <p:cNvSpPr txBox="1"/>
          <p:nvPr/>
        </p:nvSpPr>
        <p:spPr>
          <a:xfrm>
            <a:off x="966790" y="4691520"/>
            <a:ext cx="9945682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47663" algn="just" defTabSz="115196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-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Thưa thầy,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/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mùa hè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,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/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nước dạo chơi cùng những làn sóng.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//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Mùa thu,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/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nó mệt và đứng lại với màu xanh nhạt.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/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Nó mệt mỏi!</a:t>
            </a:r>
          </a:p>
        </p:txBody>
      </p:sp>
    </p:spTree>
    <p:extLst>
      <p:ext uri="{BB962C8B-B14F-4D97-AF65-F5344CB8AC3E}">
        <p14:creationId xmlns:p14="http://schemas.microsoft.com/office/powerpoint/2010/main" val="6616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AF4069E5-859A-8CA0-3107-CB30E8582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3014224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F8C17-0105-D98B-44EF-7F6A2222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923;p37">
            <a:extLst>
              <a:ext uri="{FF2B5EF4-FFF2-40B4-BE49-F238E27FC236}">
                <a16:creationId xmlns:a16="http://schemas.microsoft.com/office/drawing/2014/main" id="{9089C1D9-86F3-5F86-FB80-7D31B2082B53}"/>
              </a:ext>
            </a:extLst>
          </p:cNvPr>
          <p:cNvCxnSpPr>
            <a:cxnSpLocks/>
          </p:cNvCxnSpPr>
          <p:nvPr/>
        </p:nvCxnSpPr>
        <p:spPr>
          <a:xfrm>
            <a:off x="1640562" y="1390225"/>
            <a:ext cx="8910875" cy="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5D0B960-680C-C955-75AE-44C039E831F9}"/>
              </a:ext>
            </a:extLst>
          </p:cNvPr>
          <p:cNvSpPr txBox="1"/>
          <p:nvPr/>
        </p:nvSpPr>
        <p:spPr>
          <a:xfrm>
            <a:off x="617058" y="636011"/>
            <a:ext cx="11160301" cy="5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51961">
              <a:defRPr/>
            </a:pPr>
            <a:r>
              <a:rPr lang="vi-VN" sz="3275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Trò chơi </a:t>
            </a:r>
            <a:r>
              <a:rPr lang="en-US" sz="3275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“</a:t>
            </a:r>
            <a:r>
              <a:rPr lang="vi-VN" sz="3275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Ai thông minh hơn học sinh lớp 5</a:t>
            </a:r>
            <a:r>
              <a:rPr lang="en-US" sz="3275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”</a:t>
            </a:r>
            <a:r>
              <a:rPr lang="vi-VN" sz="3275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endParaRPr lang="en-US" sz="3275" b="1" i="1" kern="0" dirty="0">
              <a:solidFill>
                <a:srgbClr val="002060"/>
              </a:solidFill>
              <a:latin typeface="+mn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BE089D-B640-AE56-4970-BDA8A4DEFA4E}"/>
              </a:ext>
            </a:extLst>
          </p:cNvPr>
          <p:cNvGrpSpPr/>
          <p:nvPr/>
        </p:nvGrpSpPr>
        <p:grpSpPr>
          <a:xfrm>
            <a:off x="954616" y="1563094"/>
            <a:ext cx="6377628" cy="3639168"/>
            <a:chOff x="658640" y="2409311"/>
            <a:chExt cx="10124211" cy="57770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BBF1E5-8FC7-A1FE-D6BD-B94D4E4EFC3B}"/>
                </a:ext>
              </a:extLst>
            </p:cNvPr>
            <p:cNvGrpSpPr/>
            <p:nvPr/>
          </p:nvGrpSpPr>
          <p:grpSpPr>
            <a:xfrm>
              <a:off x="1201202" y="2972034"/>
              <a:ext cx="9581649" cy="5214300"/>
              <a:chOff x="1201202" y="2972034"/>
              <a:chExt cx="9581649" cy="5214300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67CEBB3B-3DCF-2650-ADF6-DEA1F11A0427}"/>
                  </a:ext>
                </a:extLst>
              </p:cNvPr>
              <p:cNvSpPr/>
              <p:nvPr/>
            </p:nvSpPr>
            <p:spPr>
              <a:xfrm>
                <a:off x="1201202" y="2972034"/>
                <a:ext cx="9581649" cy="5214300"/>
              </a:xfrm>
              <a:prstGeom prst="wedgeRectCallout">
                <a:avLst>
                  <a:gd name="adj1" fmla="val 62711"/>
                  <a:gd name="adj2" fmla="val 38895"/>
                </a:avLst>
              </a:prstGeom>
              <a:solidFill>
                <a:sysClr val="window" lastClr="FFFFFF"/>
              </a:solid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n-US" sz="729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59E1E4-C1B8-58E3-A916-47E734961D42}"/>
                  </a:ext>
                </a:extLst>
              </p:cNvPr>
              <p:cNvSpPr txBox="1"/>
              <p:nvPr/>
            </p:nvSpPr>
            <p:spPr>
              <a:xfrm>
                <a:off x="1784681" y="3235528"/>
                <a:ext cx="8414687" cy="4419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151961">
                  <a:lnSpc>
                    <a:spcPct val="150000"/>
                  </a:lnSpc>
                  <a:defRPr/>
                </a:pPr>
                <a:r>
                  <a:rPr lang="vi-VN" sz="2400" kern="0" dirty="0">
                    <a:solidFill>
                      <a:sysClr val="windowText" lastClr="000000"/>
                    </a:solidFill>
                    <a:latin typeface="+mn-lt"/>
                    <a:cs typeface="Arial"/>
                    <a:sym typeface="Arial"/>
                  </a:rPr>
                  <a:t>GV chiếu từng câu hỏi trắc nghiệm lên màn hình, HS giơ tay phát biểu sau hiệu lệnh của GV. HS nào trả lời được nhiều câu đúng sẽ được</a:t>
                </a:r>
                <a:r>
                  <a:rPr lang="en-US" sz="2400" kern="0" dirty="0">
                    <a:solidFill>
                      <a:sysClr val="windowText" lastClr="000000"/>
                    </a:solidFill>
                    <a:latin typeface="+mn-lt"/>
                    <a:cs typeface="Arial"/>
                    <a:sym typeface="Arial"/>
                  </a:rPr>
                  <a:t> </a:t>
                </a:r>
                <a:r>
                  <a:rPr lang="vi-VN" sz="2400" kern="0" dirty="0">
                    <a:solidFill>
                      <a:sysClr val="windowText" lastClr="000000"/>
                    </a:solidFill>
                    <a:latin typeface="+mn-lt"/>
                    <a:cs typeface="Arial"/>
                    <a:sym typeface="Arial"/>
                  </a:rPr>
                  <a:t>phần thưởn</a:t>
                </a:r>
                <a:r>
                  <a:rPr lang="en-US" sz="2400" kern="0" dirty="0">
                    <a:solidFill>
                      <a:sysClr val="windowText" lastClr="000000"/>
                    </a:solidFill>
                    <a:latin typeface="+mn-lt"/>
                    <a:cs typeface="Arial"/>
                    <a:sym typeface="Arial"/>
                  </a:rPr>
                  <a:t>g </a:t>
                </a:r>
                <a:r>
                  <a:rPr lang="en-US" sz="2400" kern="0" dirty="0" err="1">
                    <a:solidFill>
                      <a:sysClr val="windowText" lastClr="000000"/>
                    </a:solidFill>
                    <a:latin typeface="+mn-lt"/>
                    <a:cs typeface="Arial"/>
                    <a:sym typeface="Arial"/>
                  </a:rPr>
                  <a:t>từ</a:t>
                </a:r>
                <a:r>
                  <a:rPr lang="en-US" sz="2400" kern="0" dirty="0">
                    <a:solidFill>
                      <a:sysClr val="windowText" lastClr="000000"/>
                    </a:solidFill>
                    <a:latin typeface="+mn-lt"/>
                    <a:cs typeface="Arial"/>
                    <a:sym typeface="Arial"/>
                  </a:rPr>
                  <a:t> GV.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BE8D04-E7B0-D72A-C9F8-EB23D6A00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" r="65971" b="41170"/>
            <a:stretch/>
          </p:blipFill>
          <p:spPr>
            <a:xfrm rot="20608254">
              <a:off x="658640" y="2409311"/>
              <a:ext cx="1085113" cy="138894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4B4A467-45A9-FBED-A808-83C78EAB7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76165" y="3454807"/>
            <a:ext cx="2967091" cy="3035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49FD3-A695-2720-2814-57022A319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08B9F-8E8F-59EB-37B7-9ADCEC03F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30E8D774-B529-0D9E-D0C3-4B5EC9A071F4}"/>
              </a:ext>
            </a:extLst>
          </p:cNvPr>
          <p:cNvSpPr/>
          <p:nvPr/>
        </p:nvSpPr>
        <p:spPr>
          <a:xfrm>
            <a:off x="858351" y="915168"/>
            <a:ext cx="10468440" cy="136824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Câu </a:t>
            </a:r>
            <a:r>
              <a:rPr lang="en-US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1</a:t>
            </a:r>
            <a:r>
              <a:rPr lang="vi-VN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:</a:t>
            </a:r>
            <a:r>
              <a:rPr lang="en-US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Va-li-a đã dùng những từ ngữ nào để miêu tả bầu trời?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0D333B41-C60F-797A-203B-540BB26F7527}"/>
              </a:ext>
            </a:extLst>
          </p:cNvPr>
          <p:cNvSpPr/>
          <p:nvPr/>
        </p:nvSpPr>
        <p:spPr>
          <a:xfrm>
            <a:off x="858351" y="2932142"/>
            <a:ext cx="5004804" cy="136824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A. buồn bã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5C8F6049-50E0-46EB-8A90-9AD00B4CF890}"/>
              </a:ext>
            </a:extLst>
          </p:cNvPr>
          <p:cNvSpPr/>
          <p:nvPr/>
        </p:nvSpPr>
        <p:spPr>
          <a:xfrm>
            <a:off x="858351" y="4525823"/>
            <a:ext cx="5004804" cy="136824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C. mệt mỏi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7DEF791B-3D4B-A634-4846-1595B07B5119}"/>
              </a:ext>
            </a:extLst>
          </p:cNvPr>
          <p:cNvSpPr/>
          <p:nvPr/>
        </p:nvSpPr>
        <p:spPr>
          <a:xfrm>
            <a:off x="6328844" y="2932142"/>
            <a:ext cx="5004804" cy="136824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B. trầm ngâm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A4B51471-FC6E-850A-D2FB-FB61FDFD5805}"/>
              </a:ext>
            </a:extLst>
          </p:cNvPr>
          <p:cNvSpPr/>
          <p:nvPr/>
        </p:nvSpPr>
        <p:spPr>
          <a:xfrm>
            <a:off x="6328844" y="4525823"/>
            <a:ext cx="5004805" cy="136824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D. dịu dàng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582490A1-EBB7-560B-32A0-91CDE41B04D6}"/>
              </a:ext>
            </a:extLst>
          </p:cNvPr>
          <p:cNvSpPr/>
          <p:nvPr/>
        </p:nvSpPr>
        <p:spPr>
          <a:xfrm>
            <a:off x="6321987" y="4525823"/>
            <a:ext cx="5004804" cy="1368240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D. dịu dàng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72D483-348F-D0C0-AD5E-1946F4C5B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B15EDA-C8EC-BE54-20CA-6A2A2058A653}"/>
              </a:ext>
            </a:extLst>
          </p:cNvPr>
          <p:cNvSpPr/>
          <p:nvPr/>
        </p:nvSpPr>
        <p:spPr>
          <a:xfrm>
            <a:off x="1157482" y="1725769"/>
            <a:ext cx="9877036" cy="8757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151961">
              <a:defRPr/>
            </a:pPr>
            <a:r>
              <a:rPr lang="vi-VN" sz="2400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Cả lớp cùng xem video khởi động trước khi vào bài học:</a:t>
            </a:r>
          </a:p>
        </p:txBody>
      </p:sp>
      <p:pic>
        <p:nvPicPr>
          <p:cNvPr id="3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25EB3B49-E11C-6531-907D-04F93D4C7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7748" y="2820535"/>
            <a:ext cx="6736504" cy="378632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9757D-7D55-24C6-C698-50652C34A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179" y="2779853"/>
            <a:ext cx="6925642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8A07E4-5238-137B-06D4-6526D7FC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E8ED74A9-196E-78E1-6F2B-14BD3CBCB55F}"/>
              </a:ext>
            </a:extLst>
          </p:cNvPr>
          <p:cNvSpPr/>
          <p:nvPr/>
        </p:nvSpPr>
        <p:spPr>
          <a:xfrm>
            <a:off x="342708" y="813936"/>
            <a:ext cx="11502304" cy="1624514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Câu </a:t>
            </a:r>
            <a:r>
              <a:rPr lang="en-US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2</a:t>
            </a:r>
            <a:r>
              <a:rPr lang="vi-VN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:</a:t>
            </a:r>
            <a:r>
              <a:rPr lang="en-US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Nội dung chính của bài đọc 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Bầu trời mùa thu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”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là gì?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86942ED1-7B67-C175-B3CC-E249C8810B0C}"/>
              </a:ext>
            </a:extLst>
          </p:cNvPr>
          <p:cNvSpPr/>
          <p:nvPr/>
        </p:nvSpPr>
        <p:spPr>
          <a:xfrm>
            <a:off x="342708" y="2843878"/>
            <a:ext cx="5588781" cy="1624514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457200" indent="-457200" algn="ctr" defTabSz="863971">
              <a:lnSpc>
                <a:spcPct val="150000"/>
              </a:lnSpc>
              <a:buAutoNum type="alphaUcPeriod"/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Kể lại một giờ học ngoài </a:t>
            </a: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cánh đồng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400" noProof="1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BF8E3668-B4D8-2956-6A24-417FB169C7BE}"/>
              </a:ext>
            </a:extLst>
          </p:cNvPr>
          <p:cNvSpPr/>
          <p:nvPr/>
        </p:nvSpPr>
        <p:spPr>
          <a:xfrm>
            <a:off x="342708" y="4693515"/>
            <a:ext cx="5588781" cy="1624514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C. Miêu tả bầu trời vào </a:t>
            </a:r>
            <a:endParaRPr lang="en-US" sz="2400" noProof="1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mùa thu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400" noProof="1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EF246B11-B40E-7D22-9C9A-587BFC0EA40C}"/>
              </a:ext>
            </a:extLst>
          </p:cNvPr>
          <p:cNvSpPr/>
          <p:nvPr/>
        </p:nvSpPr>
        <p:spPr>
          <a:xfrm>
            <a:off x="6257085" y="2843878"/>
            <a:ext cx="5588780" cy="1624514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B. Kể lại một tiết học miêu tả bầu trời mùa thu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400" noProof="1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30977498-0872-2403-2315-2517751A134D}"/>
              </a:ext>
            </a:extLst>
          </p:cNvPr>
          <p:cNvSpPr/>
          <p:nvPr/>
        </p:nvSpPr>
        <p:spPr>
          <a:xfrm>
            <a:off x="6257085" y="4693515"/>
            <a:ext cx="5588780" cy="1624514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D. Những hình ảnh miêu tả bầu trời mùa thu đa dạng và sống động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400" noProof="1">
              <a:solidFill>
                <a:schemeClr val="tx1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34CFA322-F711-ED65-C32F-2B9CDE201585}"/>
              </a:ext>
            </a:extLst>
          </p:cNvPr>
          <p:cNvSpPr/>
          <p:nvPr/>
        </p:nvSpPr>
        <p:spPr>
          <a:xfrm>
            <a:off x="6260513" y="2843878"/>
            <a:ext cx="5584499" cy="1624513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B. Kể lại một tiết học miêu tả bầu trời mùa thu.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A8B06-CDC0-7E70-3960-6CAD6045B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89BD03-EE11-78E8-0D03-9A22392B3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A518B2B1-9D9C-CF67-E661-049A9647284E}"/>
              </a:ext>
            </a:extLst>
          </p:cNvPr>
          <p:cNvSpPr/>
          <p:nvPr/>
        </p:nvSpPr>
        <p:spPr>
          <a:xfrm>
            <a:off x="1343871" y="814766"/>
            <a:ext cx="9504257" cy="1477546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Câu </a:t>
            </a:r>
            <a:r>
              <a:rPr lang="en-US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3</a:t>
            </a:r>
            <a:r>
              <a:rPr lang="vi-VN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:</a:t>
            </a:r>
            <a:r>
              <a:rPr lang="en-US" sz="24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Từ 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nó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”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trong câu 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Mùa hè, nó rất nóng và cháy lên những tia sáng của ngọn lửa.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”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chỉ s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ự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vật nào?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C22C4EF2-36CD-C2FD-596A-76601EBE8A0C}"/>
              </a:ext>
            </a:extLst>
          </p:cNvPr>
          <p:cNvSpPr/>
          <p:nvPr/>
        </p:nvSpPr>
        <p:spPr>
          <a:xfrm>
            <a:off x="1343871" y="2820601"/>
            <a:ext cx="4572792" cy="1477546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A. bầu trời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1055EF0A-E6F8-9BA6-4D9A-1416A5E28D59}"/>
              </a:ext>
            </a:extLst>
          </p:cNvPr>
          <p:cNvSpPr/>
          <p:nvPr/>
        </p:nvSpPr>
        <p:spPr>
          <a:xfrm>
            <a:off x="1343871" y="4565689"/>
            <a:ext cx="4572792" cy="1477546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C. không khí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223022BD-3E3B-4FA3-BE56-83C9E3D08902}"/>
              </a:ext>
            </a:extLst>
          </p:cNvPr>
          <p:cNvSpPr/>
          <p:nvPr/>
        </p:nvSpPr>
        <p:spPr>
          <a:xfrm>
            <a:off x="6275336" y="2820601"/>
            <a:ext cx="4572792" cy="1477546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B. mặt trời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2E48C671-3DC7-0175-1CC8-D37C74EC324E}"/>
              </a:ext>
            </a:extLst>
          </p:cNvPr>
          <p:cNvSpPr/>
          <p:nvPr/>
        </p:nvSpPr>
        <p:spPr>
          <a:xfrm>
            <a:off x="6275336" y="4565689"/>
            <a:ext cx="4572792" cy="1477546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D. thời tiết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A33F9BA9-CC05-FBF5-6A17-74A219E5C948}"/>
              </a:ext>
            </a:extLst>
          </p:cNvPr>
          <p:cNvSpPr/>
          <p:nvPr/>
        </p:nvSpPr>
        <p:spPr>
          <a:xfrm>
            <a:off x="1343871" y="2820601"/>
            <a:ext cx="4572792" cy="1477546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A. bầu trời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CB361-7864-47B1-7A22-95D921835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D42EE-318D-9066-2BF5-580D0AD9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09E05621-ACD6-7C95-31CB-3050C6D136AE}"/>
              </a:ext>
            </a:extLst>
          </p:cNvPr>
          <p:cNvSpPr/>
          <p:nvPr/>
        </p:nvSpPr>
        <p:spPr>
          <a:xfrm>
            <a:off x="623852" y="864621"/>
            <a:ext cx="10944295" cy="152893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Câu </a:t>
            </a:r>
            <a:r>
              <a:rPr lang="en-US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4</a:t>
            </a:r>
            <a:r>
              <a:rPr lang="vi-VN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:</a:t>
            </a:r>
            <a:r>
              <a:rPr lang="en-US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Theo em, vì sao mỗi bạn nhỏ lại có một từ ngữ riêng </a:t>
            </a:r>
            <a:endParaRPr lang="en-US" sz="2400" noProof="1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 defTabSz="863971">
              <a:lnSpc>
                <a:spcPct val="150000"/>
              </a:lnSpc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để miêu tả bầu trời?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A70099CA-5FC4-A15A-96D6-FAF958AB884E}"/>
              </a:ext>
            </a:extLst>
          </p:cNvPr>
          <p:cNvSpPr/>
          <p:nvPr/>
        </p:nvSpPr>
        <p:spPr>
          <a:xfrm>
            <a:off x="634139" y="2884415"/>
            <a:ext cx="5292812" cy="152893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A. Vì thầy giáo yêu cầu các bạn nhỏ không được sử dụng từ ngữ trùng nhau</a:t>
            </a:r>
            <a:r>
              <a:rPr lang="en-US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000" noProof="1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39E9D90F-965B-0FE6-02BC-E82259F541BE}"/>
              </a:ext>
            </a:extLst>
          </p:cNvPr>
          <p:cNvSpPr/>
          <p:nvPr/>
        </p:nvSpPr>
        <p:spPr>
          <a:xfrm>
            <a:off x="623852" y="4640045"/>
            <a:ext cx="5292812" cy="152893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C. Vì mỗi bạn nhỏ sẽ có những suy nghĩ và cảm nhận khác nhau về bầu trời, từ đó chọn từ ngữ để miêu tả khác nhau</a:t>
            </a:r>
            <a:r>
              <a:rPr lang="en-US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000" noProof="1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45D0A3CF-AFFE-0B44-293C-F58F2E972A9B}"/>
              </a:ext>
            </a:extLst>
          </p:cNvPr>
          <p:cNvSpPr/>
          <p:nvPr/>
        </p:nvSpPr>
        <p:spPr>
          <a:xfrm>
            <a:off x="6285624" y="2884415"/>
            <a:ext cx="5292811" cy="152893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B. Vì mối bạn nhỏ quan sát bầu trời với tâm trạng khác nhau nên miêu tả bằng từ ngữ khác nhau</a:t>
            </a:r>
            <a:r>
              <a:rPr lang="en-US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000" noProof="1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C36E2536-7A32-3EB8-1D7F-10E3615AAD05}"/>
              </a:ext>
            </a:extLst>
          </p:cNvPr>
          <p:cNvSpPr/>
          <p:nvPr/>
        </p:nvSpPr>
        <p:spPr>
          <a:xfrm>
            <a:off x="6275336" y="4640045"/>
            <a:ext cx="5292811" cy="152893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D. Vì mỗi bạn nhỏ sẽ nhìn ngắm bầu trời từ các vị trí khác nhau nên sẽ miêu tả bằng các từ ngữ khác nhau</a:t>
            </a:r>
            <a:r>
              <a:rPr lang="en-US" sz="20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.</a:t>
            </a:r>
            <a:endParaRPr lang="vi-VN" sz="2000" noProof="1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FC0AD0C1-D1FE-7F1F-C864-F4BA7E691A47}"/>
              </a:ext>
            </a:extLst>
          </p:cNvPr>
          <p:cNvSpPr/>
          <p:nvPr/>
        </p:nvSpPr>
        <p:spPr>
          <a:xfrm>
            <a:off x="623852" y="4638110"/>
            <a:ext cx="5292813" cy="1528934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lnSpc>
                <a:spcPct val="150000"/>
              </a:lnSpc>
              <a:defRPr/>
            </a:pPr>
            <a:r>
              <a:rPr lang="vi-VN" sz="2000" noProof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  <a:sym typeface="Arial"/>
              </a:rPr>
              <a:t>C. Vì mỗi bạn nhỏ sẽ có những suy nghĩ và cảm nhận khác nhau về bầu trời, từ đó chọn từ ngữ để miêu tả khác nhau.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38D3B-62E0-92EE-9B70-16AB6E028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116B7-3374-E329-2716-A205BB46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8921742-720C-AA7B-4CEE-34EF63DE51A8}"/>
              </a:ext>
            </a:extLst>
          </p:cNvPr>
          <p:cNvSpPr/>
          <p:nvPr/>
        </p:nvSpPr>
        <p:spPr>
          <a:xfrm>
            <a:off x="986256" y="900579"/>
            <a:ext cx="10265421" cy="150566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Câu </a:t>
            </a:r>
            <a:r>
              <a:rPr lang="en-US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5</a:t>
            </a:r>
            <a:r>
              <a:rPr lang="vi-VN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:</a:t>
            </a:r>
            <a:r>
              <a:rPr lang="en-US" sz="2400" b="1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Nhân vật 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“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tôi</a:t>
            </a:r>
            <a:r>
              <a:rPr lang="en-US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”</a:t>
            </a: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cùng bọn trẻ đi ra cánh đồng vào lúc nào?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:a16="http://schemas.microsoft.com/office/drawing/2014/main" id="{F2C7E891-714A-E810-5960-257F3CA2C723}"/>
              </a:ext>
            </a:extLst>
          </p:cNvPr>
          <p:cNvSpPr/>
          <p:nvPr/>
        </p:nvSpPr>
        <p:spPr>
          <a:xfrm>
            <a:off x="986256" y="2923505"/>
            <a:ext cx="5004804" cy="150566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A. Vào buổi sáng tháng 9</a:t>
            </a:r>
          </a:p>
        </p:txBody>
      </p:sp>
      <p:sp>
        <p:nvSpPr>
          <p:cNvPr id="4" name="Đáp án sai 1">
            <a:extLst>
              <a:ext uri="{FF2B5EF4-FFF2-40B4-BE49-F238E27FC236}">
                <a16:creationId xmlns:a16="http://schemas.microsoft.com/office/drawing/2014/main" id="{52B7608D-CD75-0709-09D5-F48D30B0E2BA}"/>
              </a:ext>
            </a:extLst>
          </p:cNvPr>
          <p:cNvSpPr/>
          <p:nvPr/>
        </p:nvSpPr>
        <p:spPr>
          <a:xfrm>
            <a:off x="986256" y="4658852"/>
            <a:ext cx="5004804" cy="150566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C. Vào buổi sáng sớm</a:t>
            </a:r>
          </a:p>
        </p:txBody>
      </p:sp>
      <p:sp>
        <p:nvSpPr>
          <p:cNvPr id="5" name="Đáp án sai 2">
            <a:extLst>
              <a:ext uri="{FF2B5EF4-FFF2-40B4-BE49-F238E27FC236}">
                <a16:creationId xmlns:a16="http://schemas.microsoft.com/office/drawing/2014/main" id="{C85FF46D-5C7E-C748-3226-4210844E6EE0}"/>
              </a:ext>
            </a:extLst>
          </p:cNvPr>
          <p:cNvSpPr/>
          <p:nvPr/>
        </p:nvSpPr>
        <p:spPr>
          <a:xfrm>
            <a:off x="6246873" y="2923505"/>
            <a:ext cx="5004804" cy="150566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B. Vào buổi sáng mùa thu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:a16="http://schemas.microsoft.com/office/drawing/2014/main" id="{530537C0-E4F2-DFC4-F0FD-89C0F406BDB6}"/>
              </a:ext>
            </a:extLst>
          </p:cNvPr>
          <p:cNvSpPr/>
          <p:nvPr/>
        </p:nvSpPr>
        <p:spPr>
          <a:xfrm>
            <a:off x="6246873" y="4658852"/>
            <a:ext cx="5004805" cy="150566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D. Vào buổi sáng tháng 10</a:t>
            </a: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2E78F093-F9EE-E9FA-5815-76F762F1C5E4}"/>
              </a:ext>
            </a:extLst>
          </p:cNvPr>
          <p:cNvSpPr/>
          <p:nvPr/>
        </p:nvSpPr>
        <p:spPr>
          <a:xfrm>
            <a:off x="986256" y="2923503"/>
            <a:ext cx="5004804" cy="1505669"/>
          </a:xfrm>
          <a:prstGeom prst="roundRect">
            <a:avLst/>
          </a:prstGeom>
          <a:solidFill>
            <a:schemeClr val="accent6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63971">
              <a:defRPr/>
            </a:pPr>
            <a:r>
              <a:rPr lang="vi-VN" sz="24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A. Vào buổi sáng tháng 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E2A4C-7B8A-A3CD-9D45-2B7D184A7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4818FC6D-AB9B-DBAC-1549-A98AD80A3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3014224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199D25-2ABA-4F5C-16AC-2E4A88E4A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A04B2-7BEE-6183-D861-F468793706FB}"/>
              </a:ext>
            </a:extLst>
          </p:cNvPr>
          <p:cNvGrpSpPr/>
          <p:nvPr/>
        </p:nvGrpSpPr>
        <p:grpSpPr>
          <a:xfrm>
            <a:off x="1094481" y="1842799"/>
            <a:ext cx="9663018" cy="1292643"/>
            <a:chOff x="1094481" y="1868557"/>
            <a:chExt cx="9663018" cy="1292643"/>
          </a:xfrm>
        </p:grpSpPr>
        <p:sp>
          <p:nvSpPr>
            <p:cNvPr id="16" name="Speech Bubble: Rectangle with Corners Rounded 8">
              <a:extLst>
                <a:ext uri="{FF2B5EF4-FFF2-40B4-BE49-F238E27FC236}">
                  <a16:creationId xmlns:a16="http://schemas.microsoft.com/office/drawing/2014/main" id="{A320A96F-6C66-4A4F-AED5-5FAAEA862684}"/>
                </a:ext>
              </a:extLst>
            </p:cNvPr>
            <p:cNvSpPr/>
            <p:nvPr/>
          </p:nvSpPr>
          <p:spPr>
            <a:xfrm>
              <a:off x="1434500" y="1868557"/>
              <a:ext cx="9322999" cy="1292643"/>
            </a:xfrm>
            <a:prstGeom prst="wedgeRoundRectCallout">
              <a:avLst>
                <a:gd name="adj1" fmla="val -46130"/>
                <a:gd name="adj2" fmla="val 18815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Nhắc lại ý nghĩa của bài đọc.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6463BD-DA6D-41A3-573A-9251AF7498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4481" y="2139553"/>
              <a:ext cx="720000" cy="72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chemeClr val="tx1"/>
                </a:solidFill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99EF87F-FE56-E8C2-C0D1-02019397A486}"/>
                </a:ext>
              </a:extLst>
            </p:cNvPr>
            <p:cNvSpPr/>
            <p:nvPr/>
          </p:nvSpPr>
          <p:spPr>
            <a:xfrm rot="202527">
              <a:off x="1217083" y="2308141"/>
              <a:ext cx="477413" cy="366812"/>
            </a:xfrm>
            <a:custGeom>
              <a:avLst/>
              <a:gdLst/>
              <a:ahLst/>
              <a:cxnLst/>
              <a:rect l="l" t="t" r="r" b="b"/>
              <a:pathLst>
                <a:path w="3926838" h="3017120">
                  <a:moveTo>
                    <a:pt x="0" y="0"/>
                  </a:moveTo>
                  <a:lnTo>
                    <a:pt x="3926838" y="0"/>
                  </a:lnTo>
                  <a:lnTo>
                    <a:pt x="3926838" y="3017120"/>
                  </a:lnTo>
                  <a:lnTo>
                    <a:pt x="0" y="3017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768461-78E1-1A6E-02EE-F743BD75EA90}"/>
              </a:ext>
            </a:extLst>
          </p:cNvPr>
          <p:cNvGrpSpPr/>
          <p:nvPr/>
        </p:nvGrpSpPr>
        <p:grpSpPr>
          <a:xfrm>
            <a:off x="1074498" y="3419392"/>
            <a:ext cx="9683001" cy="1292643"/>
            <a:chOff x="1074498" y="3445150"/>
            <a:chExt cx="9683001" cy="1292643"/>
          </a:xfrm>
        </p:grpSpPr>
        <p:sp>
          <p:nvSpPr>
            <p:cNvPr id="20" name="Speech Bubble: Rectangle with Corners Rounded 11">
              <a:extLst>
                <a:ext uri="{FF2B5EF4-FFF2-40B4-BE49-F238E27FC236}">
                  <a16:creationId xmlns:a16="http://schemas.microsoft.com/office/drawing/2014/main" id="{A170E677-E5C3-AD59-51A4-B9096ABC3DD9}"/>
                </a:ext>
              </a:extLst>
            </p:cNvPr>
            <p:cNvSpPr/>
            <p:nvPr/>
          </p:nvSpPr>
          <p:spPr>
            <a:xfrm>
              <a:off x="1434500" y="3445150"/>
              <a:ext cx="9322999" cy="1292643"/>
            </a:xfrm>
            <a:prstGeom prst="wedgeRoundRectCallout">
              <a:avLst>
                <a:gd name="adj1" fmla="val -49511"/>
                <a:gd name="adj2" fmla="val 14785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Lắng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GV </a:t>
              </a:r>
              <a:r>
                <a:rPr lang="vi-VN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nhận xét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tiết học, khen ngợi, </a:t>
              </a: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biểu dương những HS học tốt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D2ACE94-133F-8327-444D-EDEB2C24B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498" y="3719282"/>
              <a:ext cx="720000" cy="72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chemeClr val="tx1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6390F25-64C4-7293-0E88-10E95A54C9D7}"/>
                </a:ext>
              </a:extLst>
            </p:cNvPr>
            <p:cNvSpPr/>
            <p:nvPr/>
          </p:nvSpPr>
          <p:spPr>
            <a:xfrm rot="434198">
              <a:off x="1217868" y="3856731"/>
              <a:ext cx="473226" cy="469480"/>
            </a:xfrm>
            <a:custGeom>
              <a:avLst/>
              <a:gdLst/>
              <a:ahLst/>
              <a:cxnLst/>
              <a:rect l="l" t="t" r="r" b="b"/>
              <a:pathLst>
                <a:path w="2668110" h="2646987">
                  <a:moveTo>
                    <a:pt x="0" y="0"/>
                  </a:moveTo>
                  <a:lnTo>
                    <a:pt x="2668110" y="0"/>
                  </a:lnTo>
                  <a:lnTo>
                    <a:pt x="2668110" y="2646987"/>
                  </a:lnTo>
                  <a:lnTo>
                    <a:pt x="0" y="264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2F27A5-CEFB-39CC-312F-72AA07BF89C2}"/>
              </a:ext>
            </a:extLst>
          </p:cNvPr>
          <p:cNvGrpSpPr/>
          <p:nvPr/>
        </p:nvGrpSpPr>
        <p:grpSpPr>
          <a:xfrm>
            <a:off x="1094481" y="4995985"/>
            <a:ext cx="9663018" cy="1292643"/>
            <a:chOff x="1094481" y="5021743"/>
            <a:chExt cx="9663018" cy="1292643"/>
          </a:xfrm>
        </p:grpSpPr>
        <p:sp>
          <p:nvSpPr>
            <p:cNvPr id="24" name="Speech Bubble: Rectangle with Corners Rounded 12">
              <a:extLst>
                <a:ext uri="{FF2B5EF4-FFF2-40B4-BE49-F238E27FC236}">
                  <a16:creationId xmlns:a16="http://schemas.microsoft.com/office/drawing/2014/main" id="{2B7128CF-11B5-6131-CCE3-6442AD69D284}"/>
                </a:ext>
              </a:extLst>
            </p:cNvPr>
            <p:cNvSpPr/>
            <p:nvPr/>
          </p:nvSpPr>
          <p:spPr>
            <a:xfrm>
              <a:off x="1434502" y="5021743"/>
              <a:ext cx="9322997" cy="1292643"/>
            </a:xfrm>
            <a:prstGeom prst="wedgeRoundRectCallout">
              <a:avLst>
                <a:gd name="adj1" fmla="val -49904"/>
                <a:gd name="adj2" fmla="val 109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Chuẩn bị nội dung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Lu</a:t>
              </a:r>
              <a:r>
                <a:rPr lang="vi-VN" sz="2400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yện từ và câu: </a:t>
              </a:r>
              <a:r>
                <a:rPr lang="en-US" sz="2400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vi-VN" sz="2400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uy tắc viết tên riêng nước ngoài</a:t>
              </a:r>
              <a:r>
                <a:rPr lang="en-US" sz="2400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2400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159B08-DF0F-024C-05EA-DD50D2494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4481" y="5323390"/>
              <a:ext cx="720000" cy="72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44672435-15D4-CB1C-948B-695F8020CBC7}"/>
                </a:ext>
              </a:extLst>
            </p:cNvPr>
            <p:cNvSpPr/>
            <p:nvPr/>
          </p:nvSpPr>
          <p:spPr>
            <a:xfrm rot="820737">
              <a:off x="1179849" y="5389621"/>
              <a:ext cx="509299" cy="587538"/>
            </a:xfrm>
            <a:custGeom>
              <a:avLst/>
              <a:gdLst/>
              <a:ahLst/>
              <a:cxnLst/>
              <a:rect l="l" t="t" r="r" b="b"/>
              <a:pathLst>
                <a:path w="3576761" h="4126229">
                  <a:moveTo>
                    <a:pt x="0" y="0"/>
                  </a:moveTo>
                  <a:lnTo>
                    <a:pt x="3576762" y="0"/>
                  </a:lnTo>
                  <a:lnTo>
                    <a:pt x="3576762" y="4126229"/>
                  </a:lnTo>
                  <a:lnTo>
                    <a:pt x="0" y="4126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9932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5679EF5E-0BF9-B58B-97DA-BCD03405A495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23CC10-6F62-3275-6452-C01B94DD6DB0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C2672E8E-D686-AC40-7CE1-3F5AE9E76727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A6EFE63C-5144-A551-AF11-811E4F76CB3B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661CB-0C9C-A039-5244-5C3B8D257B5B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7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11E9543E-39AA-839E-6DB6-6AF4D6E6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316514-A938-3685-9475-1E0ABD71A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EFFE4076-0867-8B21-FC97-636C986D1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3014224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6C55CB-A753-AB2C-53D8-E657BE93F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AF806C1-6A8B-9E58-3BA1-39513D6BC64C}"/>
              </a:ext>
            </a:extLst>
          </p:cNvPr>
          <p:cNvGrpSpPr/>
          <p:nvPr/>
        </p:nvGrpSpPr>
        <p:grpSpPr>
          <a:xfrm>
            <a:off x="-781552" y="869999"/>
            <a:ext cx="13452937" cy="6558433"/>
            <a:chOff x="-3188506" y="-851050"/>
            <a:chExt cx="24971015" cy="121736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084E8E2-FBE9-3751-6FC7-478D3A72D8C5}"/>
                </a:ext>
              </a:extLst>
            </p:cNvPr>
            <p:cNvSpPr/>
            <p:nvPr/>
          </p:nvSpPr>
          <p:spPr>
            <a:xfrm rot="21431884" flipH="1">
              <a:off x="14646583" y="-851050"/>
              <a:ext cx="6748691" cy="10113842"/>
            </a:xfrm>
            <a:custGeom>
              <a:avLst/>
              <a:gdLst/>
              <a:ahLst/>
              <a:cxnLst/>
              <a:rect l="l" t="t" r="r" b="b"/>
              <a:pathLst>
                <a:path w="6571484" h="9848273">
                  <a:moveTo>
                    <a:pt x="6571484" y="0"/>
                  </a:moveTo>
                  <a:lnTo>
                    <a:pt x="0" y="0"/>
                  </a:lnTo>
                  <a:lnTo>
                    <a:pt x="0" y="9848273"/>
                  </a:lnTo>
                  <a:lnTo>
                    <a:pt x="6571484" y="9848273"/>
                  </a:lnTo>
                  <a:lnTo>
                    <a:pt x="657148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CCAD115-E2C7-A4FE-CE9A-565CB98F1680}"/>
                </a:ext>
              </a:extLst>
            </p:cNvPr>
            <p:cNvSpPr/>
            <p:nvPr/>
          </p:nvSpPr>
          <p:spPr>
            <a:xfrm>
              <a:off x="-3188506" y="7417997"/>
              <a:ext cx="24971015" cy="3904559"/>
            </a:xfrm>
            <a:custGeom>
              <a:avLst/>
              <a:gdLst/>
              <a:ahLst/>
              <a:cxnLst/>
              <a:rect l="l" t="t" r="r" b="b"/>
              <a:pathLst>
                <a:path w="20720326" h="3239905">
                  <a:moveTo>
                    <a:pt x="0" y="0"/>
                  </a:moveTo>
                  <a:lnTo>
                    <a:pt x="20720326" y="0"/>
                  </a:lnTo>
                  <a:lnTo>
                    <a:pt x="20720326" y="3239905"/>
                  </a:lnTo>
                  <a:lnTo>
                    <a:pt x="0" y="323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1DBD20B-55A7-9AF5-D6E3-51E872AF8281}"/>
                </a:ext>
              </a:extLst>
            </p:cNvPr>
            <p:cNvSpPr/>
            <p:nvPr/>
          </p:nvSpPr>
          <p:spPr>
            <a:xfrm rot="20260036">
              <a:off x="13617809" y="1810881"/>
              <a:ext cx="832192" cy="1688949"/>
            </a:xfrm>
            <a:custGeom>
              <a:avLst/>
              <a:gdLst/>
              <a:ahLst/>
              <a:cxnLst/>
              <a:rect l="l" t="t" r="r" b="b"/>
              <a:pathLst>
                <a:path w="832192" h="1688950">
                  <a:moveTo>
                    <a:pt x="0" y="0"/>
                  </a:moveTo>
                  <a:lnTo>
                    <a:pt x="832191" y="0"/>
                  </a:lnTo>
                  <a:lnTo>
                    <a:pt x="832191" y="1688950"/>
                  </a:lnTo>
                  <a:lnTo>
                    <a:pt x="0" y="1688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B3D441E7-41FB-5C09-EFC0-2B6712C4B018}"/>
                </a:ext>
              </a:extLst>
            </p:cNvPr>
            <p:cNvSpPr/>
            <p:nvPr/>
          </p:nvSpPr>
          <p:spPr>
            <a:xfrm rot="1958024">
              <a:off x="11874452" y="6605252"/>
              <a:ext cx="1164750" cy="1363005"/>
            </a:xfrm>
            <a:custGeom>
              <a:avLst/>
              <a:gdLst/>
              <a:ahLst/>
              <a:cxnLst/>
              <a:rect l="l" t="t" r="r" b="b"/>
              <a:pathLst>
                <a:path w="1164750" h="1363005">
                  <a:moveTo>
                    <a:pt x="0" y="0"/>
                  </a:moveTo>
                  <a:lnTo>
                    <a:pt x="1164750" y="0"/>
                  </a:lnTo>
                  <a:lnTo>
                    <a:pt x="1164750" y="1363006"/>
                  </a:lnTo>
                  <a:lnTo>
                    <a:pt x="0" y="136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20">
              <a:extLst>
                <a:ext uri="{FF2B5EF4-FFF2-40B4-BE49-F238E27FC236}">
                  <a16:creationId xmlns:a16="http://schemas.microsoft.com/office/drawing/2014/main" id="{ECF996A3-F590-FFB8-E648-BAF0037BAE2B}"/>
                </a:ext>
              </a:extLst>
            </p:cNvPr>
            <p:cNvGrpSpPr/>
            <p:nvPr/>
          </p:nvGrpSpPr>
          <p:grpSpPr>
            <a:xfrm>
              <a:off x="13705638" y="6800928"/>
              <a:ext cx="314913" cy="314913"/>
              <a:chOff x="0" y="0"/>
              <a:chExt cx="812800" cy="812800"/>
            </a:xfrm>
          </p:grpSpPr>
          <p:sp>
            <p:nvSpPr>
              <p:cNvPr id="8" name="Freeform 21">
                <a:extLst>
                  <a:ext uri="{FF2B5EF4-FFF2-40B4-BE49-F238E27FC236}">
                    <a16:creationId xmlns:a16="http://schemas.microsoft.com/office/drawing/2014/main" id="{CC5CCFD5-C099-7863-01F9-684B61923F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A5B0A"/>
              </a:solidFill>
            </p:spPr>
          </p:sp>
          <p:sp>
            <p:nvSpPr>
              <p:cNvPr id="9" name="TextBox 22">
                <a:extLst>
                  <a:ext uri="{FF2B5EF4-FFF2-40B4-BE49-F238E27FC236}">
                    <a16:creationId xmlns:a16="http://schemas.microsoft.com/office/drawing/2014/main" id="{89706158-8093-D469-137D-06A622E55D8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26">
              <a:extLst>
                <a:ext uri="{FF2B5EF4-FFF2-40B4-BE49-F238E27FC236}">
                  <a16:creationId xmlns:a16="http://schemas.microsoft.com/office/drawing/2014/main" id="{E44D35EA-379B-67FC-9780-0B3299E6E4EE}"/>
                </a:ext>
              </a:extLst>
            </p:cNvPr>
            <p:cNvGrpSpPr/>
            <p:nvPr/>
          </p:nvGrpSpPr>
          <p:grpSpPr>
            <a:xfrm>
              <a:off x="12748907" y="1343689"/>
              <a:ext cx="236158" cy="236158"/>
              <a:chOff x="0" y="0"/>
              <a:chExt cx="812800" cy="812800"/>
            </a:xfrm>
          </p:grpSpPr>
          <p:sp>
            <p:nvSpPr>
              <p:cNvPr id="11" name="Freeform 27">
                <a:extLst>
                  <a:ext uri="{FF2B5EF4-FFF2-40B4-BE49-F238E27FC236}">
                    <a16:creationId xmlns:a16="http://schemas.microsoft.com/office/drawing/2014/main" id="{8789DF5A-932D-9FED-9981-04887331D7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A5B0A"/>
              </a:solidFill>
            </p:spPr>
          </p:sp>
          <p:sp>
            <p:nvSpPr>
              <p:cNvPr id="12" name="TextBox 28">
                <a:extLst>
                  <a:ext uri="{FF2B5EF4-FFF2-40B4-BE49-F238E27FC236}">
                    <a16:creationId xmlns:a16="http://schemas.microsoft.com/office/drawing/2014/main" id="{989BD29C-1E71-7277-B9ED-DF7F0FBC5F5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DAA746FF-29D1-EE62-9322-0FE401ED8A4F}"/>
                </a:ext>
              </a:extLst>
            </p:cNvPr>
            <p:cNvSpPr/>
            <p:nvPr/>
          </p:nvSpPr>
          <p:spPr>
            <a:xfrm>
              <a:off x="14557490" y="6656731"/>
              <a:ext cx="2678361" cy="4114800"/>
            </a:xfrm>
            <a:custGeom>
              <a:avLst/>
              <a:gdLst/>
              <a:ahLst/>
              <a:cxnLst/>
              <a:rect l="l" t="t" r="r" b="b"/>
              <a:pathLst>
                <a:path w="2678361" h="4114800">
                  <a:moveTo>
                    <a:pt x="0" y="0"/>
                  </a:moveTo>
                  <a:lnTo>
                    <a:pt x="2678361" y="0"/>
                  </a:lnTo>
                  <a:lnTo>
                    <a:pt x="267836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6CE1D28-2A6B-9463-DF55-9E39B282A846}"/>
              </a:ext>
            </a:extLst>
          </p:cNvPr>
          <p:cNvSpPr txBox="1"/>
          <p:nvPr/>
        </p:nvSpPr>
        <p:spPr>
          <a:xfrm>
            <a:off x="-285434" y="2479284"/>
            <a:ext cx="8747152" cy="1899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ĐỌC THÀNH TIẾNG</a:t>
            </a:r>
          </a:p>
        </p:txBody>
      </p:sp>
    </p:spTree>
    <p:extLst>
      <p:ext uri="{BB962C8B-B14F-4D97-AF65-F5344CB8AC3E}">
        <p14:creationId xmlns:p14="http://schemas.microsoft.com/office/powerpoint/2010/main" val="28071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808C7-FCEA-0614-39D2-4A47CF01B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60D61B-8FF9-31F6-2C73-31B665DBC981}"/>
              </a:ext>
            </a:extLst>
          </p:cNvPr>
          <p:cNvSpPr/>
          <p:nvPr/>
        </p:nvSpPr>
        <p:spPr>
          <a:xfrm>
            <a:off x="5470514" y="1851307"/>
            <a:ext cx="5753385" cy="1822192"/>
          </a:xfrm>
          <a:prstGeom prst="wedgeRoundRectCallout">
            <a:avLst>
              <a:gd name="adj1" fmla="val -56648"/>
              <a:gd name="adj2" fmla="val 51590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Giọng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chậm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rãi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cảm</a:t>
            </a:r>
            <a:endParaRPr lang="vi-VN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FFEEE53-37F5-70EA-0D3B-4ECE22F22F46}"/>
              </a:ext>
            </a:extLst>
          </p:cNvPr>
          <p:cNvSpPr/>
          <p:nvPr/>
        </p:nvSpPr>
        <p:spPr>
          <a:xfrm>
            <a:off x="5470514" y="4022492"/>
            <a:ext cx="5753385" cy="2082505"/>
          </a:xfrm>
          <a:prstGeom prst="wedgeRoundRectCallout">
            <a:avLst>
              <a:gd name="adj1" fmla="val -56462"/>
              <a:gd name="adj2" fmla="val -4199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cs typeface="Arial" panose="020B0604020202020204" pitchFamily="34" charset="0"/>
              </a:rPr>
              <a:t>Nhấn giọng ở những từ ngữ thể hiện tâm trạng, cảm xúc của nhân vật trong câu chuyện,... </a:t>
            </a:r>
          </a:p>
        </p:txBody>
      </p:sp>
      <p:sp>
        <p:nvSpPr>
          <p:cNvPr id="8" name="Line Callout 1 (Border and Accent Bar) 3">
            <a:extLst>
              <a:ext uri="{FF2B5EF4-FFF2-40B4-BE49-F238E27FC236}">
                <a16:creationId xmlns:a16="http://schemas.microsoft.com/office/drawing/2014/main" id="{43395A18-F6C8-5E33-26D1-9698F0048BFB}"/>
              </a:ext>
            </a:extLst>
          </p:cNvPr>
          <p:cNvSpPr/>
          <p:nvPr/>
        </p:nvSpPr>
        <p:spPr>
          <a:xfrm>
            <a:off x="968101" y="1851307"/>
            <a:ext cx="3792102" cy="182219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598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GIỌNG ĐỌC TRONG BÀI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D794AB4-6B26-63B0-BDF2-4B82CEF7C733}"/>
              </a:ext>
            </a:extLst>
          </p:cNvPr>
          <p:cNvSpPr/>
          <p:nvPr/>
        </p:nvSpPr>
        <p:spPr>
          <a:xfrm>
            <a:off x="1362051" y="3926240"/>
            <a:ext cx="3004201" cy="2826453"/>
          </a:xfrm>
          <a:custGeom>
            <a:avLst/>
            <a:gdLst/>
            <a:ahLst/>
            <a:cxnLst/>
            <a:rect l="l" t="t" r="r" b="b"/>
            <a:pathLst>
              <a:path w="6327049" h="5952699">
                <a:moveTo>
                  <a:pt x="0" y="0"/>
                </a:moveTo>
                <a:lnTo>
                  <a:pt x="6327049" y="0"/>
                </a:lnTo>
                <a:lnTo>
                  <a:pt x="6327049" y="5952699"/>
                </a:lnTo>
                <a:lnTo>
                  <a:pt x="0" y="59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6849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FFB7D7-555E-26FC-D30E-7774AC91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Callout 1 (Border and Accent Bar) 3">
            <a:extLst>
              <a:ext uri="{FF2B5EF4-FFF2-40B4-BE49-F238E27FC236}">
                <a16:creationId xmlns:a16="http://schemas.microsoft.com/office/drawing/2014/main" id="{2421836C-98FF-A79B-627A-FB1A84DE4015}"/>
              </a:ext>
            </a:extLst>
          </p:cNvPr>
          <p:cNvSpPr/>
          <p:nvPr/>
        </p:nvSpPr>
        <p:spPr>
          <a:xfrm>
            <a:off x="2327898" y="1610913"/>
            <a:ext cx="7536204" cy="959064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LUYỆN ĐỌC MỘT SỐ TỪ KHÓ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F54CD18-C6EB-84DA-AE61-90C44403A4D5}"/>
              </a:ext>
            </a:extLst>
          </p:cNvPr>
          <p:cNvSpPr/>
          <p:nvPr/>
        </p:nvSpPr>
        <p:spPr>
          <a:xfrm>
            <a:off x="939569" y="2796308"/>
            <a:ext cx="2912937" cy="1756611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cs typeface="Arial" panose="020B0604020202020204" pitchFamily="34" charset="0"/>
              </a:rPr>
              <a:t>mệt</a:t>
            </a:r>
            <a:r>
              <a:rPr lang="en-US" sz="2400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cs typeface="Arial" panose="020B0604020202020204" pitchFamily="34" charset="0"/>
              </a:rPr>
              <a:t>mỏi</a:t>
            </a:r>
            <a:endParaRPr lang="en-US" sz="2400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B1F3C86-D658-E762-DE7E-96342E14CA80}"/>
              </a:ext>
            </a:extLst>
          </p:cNvPr>
          <p:cNvSpPr/>
          <p:nvPr/>
        </p:nvSpPr>
        <p:spPr>
          <a:xfrm>
            <a:off x="4639531" y="2796308"/>
            <a:ext cx="2912937" cy="1756611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cs typeface="Arial" panose="020B0604020202020204" pitchFamily="34" charset="0"/>
              </a:rPr>
              <a:t>trầm ngâm</a:t>
            </a:r>
            <a:endParaRPr lang="en-US" sz="2400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F63CD7F-77CB-6B62-1592-9A0CF9C520CA}"/>
              </a:ext>
            </a:extLst>
          </p:cNvPr>
          <p:cNvSpPr/>
          <p:nvPr/>
        </p:nvSpPr>
        <p:spPr>
          <a:xfrm>
            <a:off x="8339494" y="2799533"/>
            <a:ext cx="2912937" cy="1756611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>
                <a:solidFill>
                  <a:schemeClr val="tx1"/>
                </a:solidFill>
                <a:cs typeface="Arial" panose="020B0604020202020204" pitchFamily="34" charset="0"/>
              </a:rPr>
              <a:t>dịu dàng</a:t>
            </a:r>
            <a:endParaRPr lang="en-US" sz="2400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AB0706-9FA8-0091-CA22-253221CFD074}"/>
              </a:ext>
            </a:extLst>
          </p:cNvPr>
          <p:cNvGrpSpPr/>
          <p:nvPr/>
        </p:nvGrpSpPr>
        <p:grpSpPr>
          <a:xfrm>
            <a:off x="-781552" y="2058361"/>
            <a:ext cx="13452937" cy="5370071"/>
            <a:chOff x="-3188506" y="1354759"/>
            <a:chExt cx="24971015" cy="996779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08EFB83-C00C-E015-7897-8226814201A6}"/>
                </a:ext>
              </a:extLst>
            </p:cNvPr>
            <p:cNvSpPr/>
            <p:nvPr/>
          </p:nvSpPr>
          <p:spPr>
            <a:xfrm>
              <a:off x="-3188506" y="7417997"/>
              <a:ext cx="24971015" cy="3904559"/>
            </a:xfrm>
            <a:custGeom>
              <a:avLst/>
              <a:gdLst/>
              <a:ahLst/>
              <a:cxnLst/>
              <a:rect l="l" t="t" r="r" b="b"/>
              <a:pathLst>
                <a:path w="20720326" h="3239905">
                  <a:moveTo>
                    <a:pt x="0" y="0"/>
                  </a:moveTo>
                  <a:lnTo>
                    <a:pt x="20720326" y="0"/>
                  </a:lnTo>
                  <a:lnTo>
                    <a:pt x="20720326" y="3239905"/>
                  </a:lnTo>
                  <a:lnTo>
                    <a:pt x="0" y="323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7C793D9-E6EA-76D9-FD67-64C13FD768BC}"/>
                </a:ext>
              </a:extLst>
            </p:cNvPr>
            <p:cNvSpPr/>
            <p:nvPr/>
          </p:nvSpPr>
          <p:spPr>
            <a:xfrm rot="1958024">
              <a:off x="11874452" y="6605252"/>
              <a:ext cx="1164750" cy="1363005"/>
            </a:xfrm>
            <a:custGeom>
              <a:avLst/>
              <a:gdLst/>
              <a:ahLst/>
              <a:cxnLst/>
              <a:rect l="l" t="t" r="r" b="b"/>
              <a:pathLst>
                <a:path w="1164750" h="1363005">
                  <a:moveTo>
                    <a:pt x="0" y="0"/>
                  </a:moveTo>
                  <a:lnTo>
                    <a:pt x="1164750" y="0"/>
                  </a:lnTo>
                  <a:lnTo>
                    <a:pt x="1164750" y="1363006"/>
                  </a:lnTo>
                  <a:lnTo>
                    <a:pt x="0" y="136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89338C04-2B36-AA86-A7D2-8DFAEF99411D}"/>
                </a:ext>
              </a:extLst>
            </p:cNvPr>
            <p:cNvGrpSpPr/>
            <p:nvPr/>
          </p:nvGrpSpPr>
          <p:grpSpPr>
            <a:xfrm>
              <a:off x="13705638" y="6800928"/>
              <a:ext cx="314913" cy="314913"/>
              <a:chOff x="0" y="0"/>
              <a:chExt cx="812800" cy="812800"/>
            </a:xfrm>
          </p:grpSpPr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A6CE245E-1393-AD2D-C1BD-232D7EFE12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A5B0A"/>
              </a:solidFill>
            </p:spPr>
          </p:sp>
          <p:sp>
            <p:nvSpPr>
              <p:cNvPr id="21" name="TextBox 22">
                <a:extLst>
                  <a:ext uri="{FF2B5EF4-FFF2-40B4-BE49-F238E27FC236}">
                    <a16:creationId xmlns:a16="http://schemas.microsoft.com/office/drawing/2014/main" id="{699B710A-AA40-DB57-8ED7-0602291B408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7BC90583-F279-DD2D-CF9F-A87DBB948CFA}"/>
                </a:ext>
              </a:extLst>
            </p:cNvPr>
            <p:cNvSpPr txBox="1"/>
            <p:nvPr/>
          </p:nvSpPr>
          <p:spPr>
            <a:xfrm>
              <a:off x="12771047" y="1354759"/>
              <a:ext cx="191878" cy="202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16219F54-2306-0A44-902B-38E0C85C5A35}"/>
                </a:ext>
              </a:extLst>
            </p:cNvPr>
            <p:cNvSpPr/>
            <p:nvPr/>
          </p:nvSpPr>
          <p:spPr>
            <a:xfrm>
              <a:off x="14557490" y="6656731"/>
              <a:ext cx="2678361" cy="4114800"/>
            </a:xfrm>
            <a:custGeom>
              <a:avLst/>
              <a:gdLst/>
              <a:ahLst/>
              <a:cxnLst/>
              <a:rect l="l" t="t" r="r" b="b"/>
              <a:pathLst>
                <a:path w="2678361" h="4114800">
                  <a:moveTo>
                    <a:pt x="0" y="0"/>
                  </a:moveTo>
                  <a:lnTo>
                    <a:pt x="2678361" y="0"/>
                  </a:lnTo>
                  <a:lnTo>
                    <a:pt x="267836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065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9D1F1-E441-176D-EA48-74B65E959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AF4097-7033-D011-E385-59E887F51D97}"/>
              </a:ext>
            </a:extLst>
          </p:cNvPr>
          <p:cNvSpPr txBox="1"/>
          <p:nvPr/>
        </p:nvSpPr>
        <p:spPr>
          <a:xfrm>
            <a:off x="3434502" y="1755286"/>
            <a:ext cx="532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/>
              </a:rPr>
              <a:t>LUYỆN ĐỌC CÂU DÀI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B7647-53BA-963F-38BB-3F337BB3001A}"/>
              </a:ext>
            </a:extLst>
          </p:cNvPr>
          <p:cNvSpPr txBox="1"/>
          <p:nvPr/>
        </p:nvSpPr>
        <p:spPr>
          <a:xfrm>
            <a:off x="1234681" y="2309734"/>
            <a:ext cx="9722638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7663"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 em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hãy nhìn lên bầu trời mà xem.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Mùa hè,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nó rất nóng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và cháy lên những tia sáng của ngọn lửa.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Còn bây giờ,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bầu trời thế nào?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Hãy suy nghĩ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và chọn những từ ngữ thích hợp để miêu tả nó. </a:t>
            </a:r>
            <a:endParaRPr lang="vi-VN" sz="2400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81C44-5049-7054-503B-7F3A95BD4883}"/>
              </a:ext>
            </a:extLst>
          </p:cNvPr>
          <p:cNvSpPr txBox="1"/>
          <p:nvPr/>
        </p:nvSpPr>
        <p:spPr>
          <a:xfrm>
            <a:off x="1234681" y="4738887"/>
            <a:ext cx="9722637" cy="168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7663"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 … 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Còn bây giờ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chẳng có chim én nữa,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 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vì thế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bầu trời cúi xuống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lắng nghe để tìm xem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chim én đang ở trong bụi cây</a:t>
            </a:r>
            <a:r>
              <a:rPr lang="vi-VN" sz="24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vi-VN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hay ở nơi nào</a:t>
            </a:r>
            <a:r>
              <a:rPr lang="vi-VN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07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923FA-432D-A44C-9A14-A4E23A327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502;p81">
            <a:extLst>
              <a:ext uri="{FF2B5EF4-FFF2-40B4-BE49-F238E27FC236}">
                <a16:creationId xmlns:a16="http://schemas.microsoft.com/office/drawing/2014/main" id="{429D37AB-9785-BC33-BC9A-BD545EA9E843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355411" y="3025784"/>
            <a:ext cx="1319396" cy="139371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1503;p81">
            <a:extLst>
              <a:ext uri="{FF2B5EF4-FFF2-40B4-BE49-F238E27FC236}">
                <a16:creationId xmlns:a16="http://schemas.microsoft.com/office/drawing/2014/main" id="{E3D3DFA9-831F-C138-8508-1F84AFCAC54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355411" y="4419497"/>
            <a:ext cx="1319361" cy="15042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1504;p81">
            <a:extLst>
              <a:ext uri="{FF2B5EF4-FFF2-40B4-BE49-F238E27FC236}">
                <a16:creationId xmlns:a16="http://schemas.microsoft.com/office/drawing/2014/main" id="{607C6C50-EF76-0465-2339-326BFC533A7E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355411" y="4416689"/>
            <a:ext cx="1319362" cy="280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1771B9C-9874-9EC1-6D51-57EF75927BB7}"/>
              </a:ext>
            </a:extLst>
          </p:cNvPr>
          <p:cNvSpPr/>
          <p:nvPr/>
        </p:nvSpPr>
        <p:spPr>
          <a:xfrm>
            <a:off x="4674807" y="2521146"/>
            <a:ext cx="6256894" cy="1009276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Em đã tìm được câu nào chưa?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42D333-0419-76D8-9C60-45D4DF130ADC}"/>
              </a:ext>
            </a:extLst>
          </p:cNvPr>
          <p:cNvSpPr/>
          <p:nvPr/>
        </p:nvSpPr>
        <p:spPr>
          <a:xfrm>
            <a:off x="4674773" y="3795924"/>
            <a:ext cx="6256895" cy="1241529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Bầu trời buồn bã. Những đám mây xám đang từ phương bắc trôi tới.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53003-E428-EBE1-3030-AC05DCD7BC41}"/>
              </a:ext>
            </a:extLst>
          </p:cNvPr>
          <p:cNvSpPr/>
          <p:nvPr/>
        </p:nvSpPr>
        <p:spPr>
          <a:xfrm>
            <a:off x="4674772" y="5300988"/>
            <a:ext cx="6256896" cy="1245463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Bầu trời trầm ngâm. Nó nhớ đến tiếng h</a:t>
            </a:r>
            <a:r>
              <a:rPr lang="en-US" sz="2400" i="1" dirty="0">
                <a:latin typeface="+mn-lt"/>
                <a:cs typeface="Arial" panose="020B0604020202020204" pitchFamily="34" charset="0"/>
              </a:rPr>
              <a:t>ó</a:t>
            </a:r>
            <a:r>
              <a:rPr lang="vi-VN" sz="24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sym typeface="Arial"/>
              </a:rPr>
              <a:t>t của bầy chim sơn ca.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EAA516-721D-5417-69D3-1ABBEA4DD638}"/>
              </a:ext>
            </a:extLst>
          </p:cNvPr>
          <p:cNvSpPr/>
          <p:nvPr/>
        </p:nvSpPr>
        <p:spPr>
          <a:xfrm>
            <a:off x="1244664" y="1504222"/>
            <a:ext cx="9702672" cy="969810"/>
          </a:xfrm>
          <a:prstGeom prst="roundRect">
            <a:avLst>
              <a:gd name="adj" fmla="val 18641"/>
            </a:avLst>
          </a:prstGeom>
          <a:noFill/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575981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Luyện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đọc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câu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thể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cảm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xúc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nhân</a:t>
            </a:r>
            <a:r>
              <a:rPr lang="en-US" sz="24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vật</a:t>
            </a:r>
            <a:endParaRPr lang="en-US" sz="2400" kern="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A88D604F-092C-7E61-15DD-AAB266D3BA52}"/>
              </a:ext>
            </a:extLst>
          </p:cNvPr>
          <p:cNvSpPr/>
          <p:nvPr/>
        </p:nvSpPr>
        <p:spPr>
          <a:xfrm flipH="1">
            <a:off x="1292792" y="3081003"/>
            <a:ext cx="1944184" cy="2530679"/>
          </a:xfrm>
          <a:custGeom>
            <a:avLst/>
            <a:gdLst/>
            <a:ahLst/>
            <a:cxnLst/>
            <a:rect l="l" t="t" r="r" b="b"/>
            <a:pathLst>
              <a:path w="3749587" h="4880712">
                <a:moveTo>
                  <a:pt x="0" y="0"/>
                </a:moveTo>
                <a:lnTo>
                  <a:pt x="3749587" y="0"/>
                </a:lnTo>
                <a:lnTo>
                  <a:pt x="3749587" y="4880712"/>
                </a:lnTo>
                <a:lnTo>
                  <a:pt x="0" y="4880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09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1773</Words>
  <Application>Microsoft Office PowerPoint</Application>
  <PresentationFormat>Widescreen</PresentationFormat>
  <Paragraphs>157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UTM Avo</vt:lpstr>
      <vt:lpstr>Arial</vt:lpstr>
      <vt:lpstr>Calibri</vt:lpstr>
      <vt:lpstr>2_Office Theme</vt:lpstr>
      <vt:lpstr>Tuần 6 Bài đọc 4: Bầu trời mùa thu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147</cp:revision>
  <dcterms:created xsi:type="dcterms:W3CDTF">2023-10-19T01:39:18Z</dcterms:created>
  <dcterms:modified xsi:type="dcterms:W3CDTF">2024-11-15T02:34:47Z</dcterms:modified>
</cp:coreProperties>
</file>