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466" r:id="rId2"/>
    <p:sldId id="312" r:id="rId3"/>
    <p:sldId id="313" r:id="rId4"/>
    <p:sldId id="314" r:id="rId5"/>
    <p:sldId id="315" r:id="rId6"/>
    <p:sldId id="316" r:id="rId7"/>
    <p:sldId id="328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30" r:id="rId20"/>
    <p:sldId id="331" r:id="rId21"/>
    <p:sldId id="332" r:id="rId22"/>
    <p:sldId id="333" r:id="rId23"/>
    <p:sldId id="334" r:id="rId24"/>
    <p:sldId id="335" r:id="rId25"/>
  </p:sldIdLst>
  <p:sldSz cx="12192000" cy="6858000"/>
  <p:notesSz cx="6858000" cy="9144000"/>
  <p:embeddedFontLst>
    <p:embeddedFont>
      <p:font typeface="宋体" panose="02010600030101010101" pitchFamily="2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.VnAvant" panose="020B7200000000000000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356C-4E29-4B51-8192-FB6AC9BA75D7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4840-FF1B-46C7-AC67-9D82010F6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575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925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940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43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9832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058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424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300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671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44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437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990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137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811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17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918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31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77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481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02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702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78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ED8B343-A2F2-44BD-BE11-BB0E9EF46574}"/>
              </a:ext>
            </a:extLst>
          </p:cNvPr>
          <p:cNvSpPr/>
          <p:nvPr userDrawn="1"/>
        </p:nvSpPr>
        <p:spPr>
          <a:xfrm>
            <a:off x="11256948" y="136525"/>
            <a:ext cx="1031904" cy="132459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9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66B279E-CCFE-4A5D-8CDE-102F9521B55A}"/>
              </a:ext>
            </a:extLst>
          </p:cNvPr>
          <p:cNvSpPr/>
          <p:nvPr userDrawn="1"/>
        </p:nvSpPr>
        <p:spPr>
          <a:xfrm>
            <a:off x="11256948" y="136525"/>
            <a:ext cx="1031904" cy="132459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2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00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6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299298C-C033-4E24-B08A-FF048DFBA37E}"/>
              </a:ext>
            </a:extLst>
          </p:cNvPr>
          <p:cNvSpPr/>
          <p:nvPr userDrawn="1"/>
        </p:nvSpPr>
        <p:spPr>
          <a:xfrm>
            <a:off x="10992028" y="204479"/>
            <a:ext cx="1031904" cy="132459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8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8C54414-C4F2-48B9-ABE3-1A5A05527FF7}"/>
              </a:ext>
            </a:extLst>
          </p:cNvPr>
          <p:cNvSpPr/>
          <p:nvPr userDrawn="1"/>
        </p:nvSpPr>
        <p:spPr>
          <a:xfrm>
            <a:off x="11256948" y="136525"/>
            <a:ext cx="1031904" cy="132459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49" r:id="rId7"/>
    <p:sldLayoutId id="2147483650" r:id="rId8"/>
    <p:sldLayoutId id="2147483656" r:id="rId9"/>
    <p:sldLayoutId id="214748368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1.gif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1.gif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gif"/><Relationship Id="rId11" Type="http://schemas.openxmlformats.org/officeDocument/2006/relationships/image" Target="../media/image17.png"/><Relationship Id="rId5" Type="http://schemas.openxmlformats.org/officeDocument/2006/relationships/image" Target="../media/image24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1.gif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11.gif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11" Type="http://schemas.openxmlformats.org/officeDocument/2006/relationships/image" Target="../media/image16.png"/><Relationship Id="rId5" Type="http://schemas.openxmlformats.org/officeDocument/2006/relationships/image" Target="../media/image12.gif"/><Relationship Id="rId1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191436" y="1658131"/>
            <a:ext cx="6038833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230269" y="126607"/>
            <a:ext cx="2860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99370" y="772938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voi-nhung-chiec-la-mua-thu_092723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925"/>
            <a:ext cx="12192000" cy="5981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F0AC44-15A8-4BD4-B63C-4A176F1A1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71875" l="22255" r="75769">
                        <a14:foregroundMark x1="22255" y1="38021" x2="24963" y2="37109"/>
                        <a14:foregroundMark x1="62152" y1="28385" x2="72621" y2="43099"/>
                        <a14:foregroundMark x1="72840" y1="27214" x2="74744" y2="34245"/>
                        <a14:foregroundMark x1="74744" y1="34245" x2="74231" y2="42578"/>
                        <a14:foregroundMark x1="74231" y1="42578" x2="65081" y2="60938"/>
                        <a14:foregroundMark x1="66105" y1="22005" x2="70644" y2="22266"/>
                        <a14:foregroundMark x1="70644" y1="22266" x2="75769" y2="35156"/>
                        <a14:foregroundMark x1="75769" y1="35156" x2="71230" y2="35417"/>
                        <a14:foregroundMark x1="28258" y1="35026" x2="30527" y2="54557"/>
                        <a14:foregroundMark x1="39019" y1="36849" x2="41215" y2="43620"/>
                        <a14:foregroundMark x1="29575" y1="69401" x2="37628" y2="71875"/>
                        <a14:foregroundMark x1="63250" y1="69141" x2="71083" y2="68359"/>
                        <a14:foregroundMark x1="63616" y1="66146" x2="70205" y2="66536"/>
                        <a14:foregroundMark x1="27379" y1="68620" x2="37262" y2="65755"/>
                        <a14:foregroundMark x1="37262" y1="65755" x2="34187" y2="71094"/>
                        <a14:foregroundMark x1="34187" y1="71094" x2="32357" y2="69922"/>
                      </a14:backgroundRemoval>
                    </a14:imgEffect>
                  </a14:imgLayer>
                </a14:imgProps>
              </a:ext>
            </a:extLst>
          </a:blip>
          <a:srcRect l="55221" t="19670" r="21795" b="37018"/>
          <a:stretch/>
        </p:blipFill>
        <p:spPr>
          <a:xfrm>
            <a:off x="3132943" y="891917"/>
            <a:ext cx="6011057" cy="530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dep-cho-powerpoint_115856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785"/>
            <a:ext cx="12192000" cy="6393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99" y="4860663"/>
            <a:ext cx="31814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+mj-lt"/>
                <a:cs typeface="Times New Roman" pitchFamily="18" charset="0"/>
              </a:rPr>
              <a:t>Cúc  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314" y="4871072"/>
            <a:ext cx="1465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úc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9618" y="1450108"/>
            <a:ext cx="3248168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uc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4245968" y="2731757"/>
            <a:ext cx="3286421" cy="2250830"/>
            <a:chOff x="3810000" y="1447800"/>
            <a:chExt cx="2209800" cy="1524000"/>
          </a:xfrm>
        </p:grpSpPr>
        <p:sp>
          <p:nvSpPr>
            <p:cNvPr id="7" name="Rectangle 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uc</a:t>
              </a:r>
              <a:endParaRPr lang="en-US" sz="6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u</a:t>
              </a:r>
              <a:endParaRPr lang="en-US" sz="6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c</a:t>
              </a:r>
              <a:endParaRPr 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19083" y="5339625"/>
            <a:ext cx="4035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  <a:cs typeface="Times New Roman" pitchFamily="18" charset="0"/>
              </a:rPr>
              <a:t>u - cờ - úc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3552" y="1606647"/>
            <a:ext cx="255451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 </a:t>
            </a:r>
            <a:r>
              <a:rPr lang="vi-VN" sz="5400" b="1" dirty="0">
                <a:latin typeface="+mj-lt"/>
                <a:cs typeface="Times New Roman" pitchFamily="18" charset="0"/>
              </a:rPr>
              <a:t>c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úc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72581" y="2541679"/>
            <a:ext cx="1261230" cy="777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33811" y="2541680"/>
            <a:ext cx="1263824" cy="7642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úc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1737" y="4883299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úc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7496" y="3544250"/>
            <a:ext cx="388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cờ - uc – cúc – sắc - cúc </a:t>
            </a:r>
            <a:endParaRPr lang="en-US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3F0AC44-15A8-4BD4-B63C-4A176F1A1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71875" l="22255" r="75769">
                        <a14:foregroundMark x1="22255" y1="38021" x2="24963" y2="37109"/>
                        <a14:foregroundMark x1="62152" y1="28385" x2="72621" y2="43099"/>
                        <a14:foregroundMark x1="72840" y1="27214" x2="74744" y2="34245"/>
                        <a14:foregroundMark x1="74744" y1="34245" x2="74231" y2="42578"/>
                        <a14:foregroundMark x1="74231" y1="42578" x2="65081" y2="60938"/>
                        <a14:foregroundMark x1="66105" y1="22005" x2="70644" y2="22266"/>
                        <a14:foregroundMark x1="70644" y1="22266" x2="75769" y2="35156"/>
                        <a14:foregroundMark x1="75769" y1="35156" x2="71230" y2="35417"/>
                        <a14:foregroundMark x1="28258" y1="35026" x2="30527" y2="54557"/>
                        <a14:foregroundMark x1="39019" y1="36849" x2="41215" y2="43620"/>
                        <a14:foregroundMark x1="29575" y1="69401" x2="37628" y2="71875"/>
                        <a14:foregroundMark x1="63250" y1="69141" x2="71083" y2="68359"/>
                        <a14:foregroundMark x1="63616" y1="66146" x2="70205" y2="66536"/>
                        <a14:foregroundMark x1="27379" y1="68620" x2="37262" y2="65755"/>
                        <a14:foregroundMark x1="37262" y1="65755" x2="34187" y2="71094"/>
                        <a14:foregroundMark x1="34187" y1="71094" x2="32357" y2="69922"/>
                      </a14:backgroundRemoval>
                    </a14:imgEffect>
                  </a14:imgLayer>
                </a14:imgProps>
              </a:ext>
            </a:extLst>
          </a:blip>
          <a:srcRect l="55221" t="19670" r="21795" b="37018"/>
          <a:stretch/>
        </p:blipFill>
        <p:spPr>
          <a:xfrm>
            <a:off x="387273" y="1173707"/>
            <a:ext cx="3183645" cy="3477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33328045_177_Hinh-nen-Slide-d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438"/>
            <a:ext cx="12192000" cy="6428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266" y="4340119"/>
            <a:ext cx="237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/>
              <a:t>s</a:t>
            </a:r>
            <a:r>
              <a:rPr lang="vi-VN" sz="4800" b="1" dirty="0">
                <a:solidFill>
                  <a:srgbClr val="FF0000"/>
                </a:solidFill>
              </a:rPr>
              <a:t>ung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u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602" y="1656641"/>
            <a:ext cx="3777521" cy="292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F0AC44-15A8-4BD4-B63C-4A176F1A12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71875" l="22255" r="75769">
                        <a14:foregroundMark x1="22255" y1="38021" x2="24963" y2="37109"/>
                        <a14:foregroundMark x1="62152" y1="28385" x2="72621" y2="43099"/>
                        <a14:foregroundMark x1="72840" y1="27214" x2="74744" y2="34245"/>
                        <a14:foregroundMark x1="74744" y1="34245" x2="74231" y2="42578"/>
                        <a14:foregroundMark x1="74231" y1="42578" x2="65081" y2="60938"/>
                        <a14:foregroundMark x1="66105" y1="22005" x2="70644" y2="22266"/>
                        <a14:foregroundMark x1="70644" y1="22266" x2="75769" y2="35156"/>
                        <a14:foregroundMark x1="75769" y1="35156" x2="71230" y2="35417"/>
                        <a14:foregroundMark x1="28258" y1="35026" x2="30527" y2="54557"/>
                        <a14:foregroundMark x1="39019" y1="36849" x2="41215" y2="43620"/>
                        <a14:foregroundMark x1="29575" y1="69401" x2="37628" y2="71875"/>
                        <a14:foregroundMark x1="63250" y1="69141" x2="71083" y2="68359"/>
                        <a14:foregroundMark x1="63616" y1="66146" x2="70205" y2="66536"/>
                        <a14:foregroundMark x1="27379" y1="68620" x2="37262" y2="65755"/>
                        <a14:foregroundMark x1="37262" y1="65755" x2="34187" y2="71094"/>
                        <a14:foregroundMark x1="34187" y1="71094" x2="32357" y2="69922"/>
                      </a14:backgroundRemoval>
                    </a14:imgEffect>
                  </a14:imgLayer>
                </a14:imgProps>
              </a:ext>
            </a:extLst>
          </a:blip>
          <a:srcRect l="55221" t="19670" r="21795" b="37018"/>
          <a:stretch/>
        </p:blipFill>
        <p:spPr>
          <a:xfrm>
            <a:off x="6464405" y="1926465"/>
            <a:ext cx="2986301" cy="2368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6823" y="5149350"/>
            <a:ext cx="13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ung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3952" y="4324891"/>
            <a:ext cx="1454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/>
              <a:t>c</a:t>
            </a:r>
            <a:r>
              <a:rPr lang="vi-VN" sz="4800" b="1" dirty="0">
                <a:solidFill>
                  <a:srgbClr val="FF0000"/>
                </a:solidFill>
              </a:rPr>
              <a:t>úc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8667" y="5089390"/>
            <a:ext cx="151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</a:t>
            </a:r>
            <a:r>
              <a:rPr lang="vi-VN" sz="4000" b="1" dirty="0">
                <a:solidFill>
                  <a:srgbClr val="FF0000"/>
                </a:solidFill>
              </a:rPr>
              <a:t>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87886" y="1134384"/>
            <a:ext cx="5704114" cy="572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" y="1211944"/>
            <a:ext cx="5846000" cy="564605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4503762" y="413659"/>
            <a:ext cx="3493827" cy="122829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So sánh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042" y="2389505"/>
            <a:ext cx="2151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/>
              <a:t>ung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96629" y="2380345"/>
            <a:ext cx="155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/>
              <a:t>uc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33560" y="2386591"/>
            <a:ext cx="155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8288" y="2379531"/>
            <a:ext cx="155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mam-non_0401096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6"/>
            <a:ext cx="12191999" cy="648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914523"/>
            <a:ext cx="6243163" cy="4572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3295752" y="514698"/>
            <a:ext cx="6234546" cy="755863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rgbClr val="C00000"/>
                </a:solidFill>
                <a:latin typeface="+mj-lt"/>
                <a:cs typeface="Times New Roman" pitchFamily="18" charset="0"/>
              </a:rPr>
              <a:t>CÀI BẢNG CÀI</a:t>
            </a:r>
            <a:endParaRPr lang="en-US" sz="5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6888" y="1723664"/>
            <a:ext cx="19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ung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244" y="2995296"/>
            <a:ext cx="219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  <a:cs typeface="Times New Roman" pitchFamily="18" charset="0"/>
              </a:rPr>
              <a:t>s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ung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3802" y="1658349"/>
            <a:ext cx="19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uc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8164" y="3148508"/>
            <a:ext cx="1588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/>
              <a:t>c</a:t>
            </a:r>
            <a:r>
              <a:rPr lang="vi-VN" sz="5400" b="1" dirty="0">
                <a:solidFill>
                  <a:srgbClr val="FF0000"/>
                </a:solidFill>
              </a:rPr>
              <a:t>úc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1212"/>
            <a:ext cx="12192000" cy="5766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3346" y="571820"/>
            <a:ext cx="805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2. Tiếng nào có vần </a:t>
            </a:r>
            <a:r>
              <a:rPr lang="vi-VN" sz="2400" b="1" dirty="0">
                <a:solidFill>
                  <a:srgbClr val="C00000"/>
                </a:solidFill>
              </a:rPr>
              <a:t>ung</a:t>
            </a:r>
            <a:r>
              <a:rPr lang="vi-VN" sz="2400" b="1" dirty="0"/>
              <a:t>?</a:t>
            </a:r>
            <a:r>
              <a:rPr lang="vi-VN" sz="2400" b="1" dirty="0">
                <a:solidFill>
                  <a:srgbClr val="C00000"/>
                </a:solidFill>
              </a:rPr>
              <a:t> </a:t>
            </a:r>
            <a:r>
              <a:rPr lang="vi-VN" sz="2400" b="1" dirty="0"/>
              <a:t>Tiếng nào có vần </a:t>
            </a:r>
            <a:r>
              <a:rPr lang="vi-VN" sz="2400" b="1" dirty="0">
                <a:solidFill>
                  <a:srgbClr val="C00000"/>
                </a:solidFill>
              </a:rPr>
              <a:t>uc</a:t>
            </a:r>
            <a:r>
              <a:rPr lang="vi-VN" sz="2400" b="1" dirty="0"/>
              <a:t>?</a:t>
            </a:r>
            <a:endParaRPr lang="en-US" sz="2400" b="1" dirty="0"/>
          </a:p>
        </p:txBody>
      </p:sp>
      <p:sp>
        <p:nvSpPr>
          <p:cNvPr id="5" name="Cloud 4"/>
          <p:cNvSpPr/>
          <p:nvPr/>
        </p:nvSpPr>
        <p:spPr>
          <a:xfrm>
            <a:off x="1799898" y="1149272"/>
            <a:ext cx="2351315" cy="1387401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ung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540170" y="1185555"/>
            <a:ext cx="2351315" cy="1387401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uc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rá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4368415"/>
            <a:ext cx="2162629" cy="177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ú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191" y="4368416"/>
            <a:ext cx="2271174" cy="177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á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499" y="4368416"/>
            <a:ext cx="2293256" cy="177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rú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3885" y="4319795"/>
            <a:ext cx="2322286" cy="18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xúc đấ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8353" y="4319795"/>
            <a:ext cx="2177143" cy="182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978386" y="2640163"/>
            <a:ext cx="1853787" cy="15597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8" idx="0"/>
          </p:cNvCxnSpPr>
          <p:nvPr/>
        </p:nvCxnSpPr>
        <p:spPr>
          <a:xfrm flipH="1" flipV="1">
            <a:off x="3032592" y="2669092"/>
            <a:ext cx="664186" cy="16993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49108" y="2536673"/>
            <a:ext cx="2165978" cy="1824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10" idx="0"/>
          </p:cNvCxnSpPr>
          <p:nvPr/>
        </p:nvCxnSpPr>
        <p:spPr>
          <a:xfrm flipH="1" flipV="1">
            <a:off x="8548916" y="2580215"/>
            <a:ext cx="116112" cy="17395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11" idx="0"/>
          </p:cNvCxnSpPr>
          <p:nvPr/>
        </p:nvCxnSpPr>
        <p:spPr>
          <a:xfrm flipH="1" flipV="1">
            <a:off x="9190069" y="2464101"/>
            <a:ext cx="1886856" cy="1855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8424"/>
            <a:ext cx="12192000" cy="5479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0114" y="603861"/>
            <a:ext cx="435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THƯ GIÃN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à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122"/>
            <a:ext cx="12192000" cy="64298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à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8" y="3472066"/>
            <a:ext cx="11053011" cy="3385934"/>
          </a:xfrm>
          <a:prstGeom prst="rect">
            <a:avLst/>
          </a:prstGeom>
        </p:spPr>
      </p:pic>
      <p:pic>
        <p:nvPicPr>
          <p:cNvPr id="3" name="Picture 2" descr="image (4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68" y="483649"/>
            <a:ext cx="11053011" cy="2994069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1987075" y="1372072"/>
            <a:ext cx="28888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198317" y="1744924"/>
            <a:ext cx="28888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7812424" y="1737138"/>
            <a:ext cx="28888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855941" y="2608661"/>
            <a:ext cx="28888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732591" y="2183652"/>
            <a:ext cx="28888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946252" y="2993508"/>
            <a:ext cx="28888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255282" y="3034578"/>
            <a:ext cx="28888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5978" y="0"/>
            <a:ext cx="1254456" cy="92939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301381" y="1712128"/>
            <a:ext cx="7182632" cy="45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41880" y="2174113"/>
            <a:ext cx="1485101" cy="2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3530267" y="2158959"/>
            <a:ext cx="4282157" cy="17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8058716" y="2160999"/>
            <a:ext cx="1361004" cy="4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1799601" y="2605981"/>
            <a:ext cx="19623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021475" y="2612710"/>
            <a:ext cx="5308509" cy="4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872173" y="3044969"/>
            <a:ext cx="1084678" cy="4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011568" y="3042269"/>
            <a:ext cx="6203275" cy="4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799601" y="3480397"/>
            <a:ext cx="2189980" cy="263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235136" y="3456807"/>
            <a:ext cx="1947067" cy="4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6441052" y="3472066"/>
            <a:ext cx="1267255" cy="2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à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" y="3472065"/>
            <a:ext cx="10641330" cy="3048655"/>
          </a:xfrm>
          <a:prstGeom prst="rect">
            <a:avLst/>
          </a:prstGeom>
        </p:spPr>
      </p:pic>
      <p:pic>
        <p:nvPicPr>
          <p:cNvPr id="3" name="Picture 2" descr="image (4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" y="483648"/>
            <a:ext cx="10641330" cy="2994069"/>
          </a:xfrm>
          <a:prstGeom prst="rect">
            <a:avLst/>
          </a:prstGeom>
        </p:spPr>
      </p:pic>
      <p:pic>
        <p:nvPicPr>
          <p:cNvPr id="5" name="Picture 4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332" y="0"/>
            <a:ext cx="1129230" cy="974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42949" y="518615"/>
            <a:ext cx="5895833" cy="103723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002060"/>
                </a:solidFill>
              </a:rPr>
              <a:t>Trò chơi: </a:t>
            </a:r>
            <a:r>
              <a:rPr lang="vi-VN" sz="4800" b="1" dirty="0">
                <a:solidFill>
                  <a:srgbClr val="FF0000"/>
                </a:solidFill>
              </a:rPr>
              <a:t>Câu cá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789" y="1828800"/>
            <a:ext cx="11624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Cách chơi: </a:t>
            </a:r>
            <a:r>
              <a:rPr lang="vi-VN" sz="3200" dirty="0"/>
              <a:t> 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vi-VN" sz="3200" dirty="0"/>
              <a:t>HS chọn con cá có đáp án tương ứng với câu hỏi</a:t>
            </a:r>
            <a:r>
              <a:rPr lang="en-US" sz="3200" dirty="0"/>
              <a:t>.</a:t>
            </a:r>
          </a:p>
          <a:p>
            <a:r>
              <a:rPr lang="en-US" sz="3200" dirty="0"/>
              <a:t>- </a:t>
            </a:r>
            <a:r>
              <a:rPr lang="vi-VN" sz="3200" dirty="0"/>
              <a:t>Click vào con cá đúng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vi-VN" sz="3200" dirty="0"/>
              <a:t>câu lên</a:t>
            </a:r>
            <a:r>
              <a:rPr lang="en-US" sz="3200" dirty="0"/>
              <a:t>.</a:t>
            </a:r>
          </a:p>
          <a:p>
            <a:r>
              <a:rPr lang="en-US" sz="3200" dirty="0"/>
              <a:t>- C</a:t>
            </a:r>
            <a:r>
              <a:rPr lang="vi-VN" sz="3200" dirty="0"/>
              <a:t>lick vào khoảng trống màn hình để chuyển slide.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258"/>
            <a:ext cx="2945423" cy="2221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4586927"/>
            <a:ext cx="2419350" cy="2271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453789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3428446"/>
            <a:ext cx="395785" cy="3429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030" y="4267200"/>
            <a:ext cx="56297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01" y="4430973"/>
            <a:ext cx="399197" cy="2590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603"/>
            <a:ext cx="12298166" cy="6097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173" y="3287484"/>
            <a:ext cx="370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Gặp gió to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3275" y="5389538"/>
            <a:ext cx="355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Chìm nghỉm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60458" y="1422400"/>
            <a:ext cx="3643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Thò mỏ gắp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85040" y="5435600"/>
            <a:ext cx="380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Chả dám chê </a:t>
            </a:r>
            <a:endParaRPr lang="en-US" sz="4000" b="1" dirty="0"/>
          </a:p>
        </p:txBody>
      </p:sp>
      <p:sp>
        <p:nvSpPr>
          <p:cNvPr id="7" name="Cloud 6"/>
          <p:cNvSpPr/>
          <p:nvPr/>
        </p:nvSpPr>
        <p:spPr>
          <a:xfrm>
            <a:off x="1698171" y="428171"/>
            <a:ext cx="4572001" cy="185782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Luyện đọc từ ngữ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ctu.vn_anh_dong_mau_slide_powerpoint_dep_(8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6008"/>
            <a:ext cx="1304145" cy="1091992"/>
          </a:xfrm>
          <a:prstGeom prst="rect">
            <a:avLst/>
          </a:prstGeom>
        </p:spPr>
      </p:pic>
      <p:pic>
        <p:nvPicPr>
          <p:cNvPr id="5" name="Picture 4" descr="image (5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9140"/>
            <a:ext cx="12294480" cy="4526868"/>
          </a:xfrm>
          <a:prstGeom prst="rect">
            <a:avLst/>
          </a:prstGeom>
        </p:spPr>
      </p:pic>
      <p:pic>
        <p:nvPicPr>
          <p:cNvPr id="6" name="Picture 5" descr="3-mau_slide_powerpoint_dep_ctu.vn_(116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7314" y="5643240"/>
            <a:ext cx="1204686" cy="104321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509230" y="3414007"/>
            <a:ext cx="764498" cy="11392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4509230" y="3429000"/>
            <a:ext cx="629587" cy="12891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Ảnh-động-đặt-câu-hỏi-thắc-mắ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0158" y="450376"/>
            <a:ext cx="1663908" cy="1274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10ed248e4ce1690f01369433bfbc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434"/>
            <a:ext cx="12192000" cy="644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63514" y="2633585"/>
            <a:ext cx="628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>
                <a:solidFill>
                  <a:schemeClr val="bg1"/>
                </a:solidFill>
              </a:rPr>
              <a:t>TẬP VIẾT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3486" y="558800"/>
            <a:ext cx="624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</a:rPr>
              <a:t>Viết bảng con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E00216-939E-438B-A992-CF316AF5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10" y="1809335"/>
            <a:ext cx="3018408" cy="207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BA626B-997E-4556-8B77-8C6113EB5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8133010" y="4515949"/>
            <a:ext cx="3087330" cy="130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6CEEDB-9E4D-4427-881D-E7E33C1699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8" t="20193" r="6031" b="20116"/>
          <a:stretch/>
        </p:blipFill>
        <p:spPr>
          <a:xfrm>
            <a:off x="620433" y="1809335"/>
            <a:ext cx="6421702" cy="4008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506B88-7F49-4696-95DF-58BFDC5D7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10" y="1892462"/>
            <a:ext cx="3018408" cy="2072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15E6B3-981B-4C57-A81F-FE595CDD68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8" t="20193" r="6031" b="20116"/>
          <a:stretch/>
        </p:blipFill>
        <p:spPr>
          <a:xfrm>
            <a:off x="620433" y="1892462"/>
            <a:ext cx="6421702" cy="4008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311202_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1" y="0"/>
            <a:ext cx="2685143" cy="1915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3F9DFD-5241-4B5D-ABBC-D4347D5E3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324" y="2584195"/>
            <a:ext cx="11337351" cy="2029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00350"/>
            <a:ext cx="12192000" cy="4057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2156404"/>
            <a:ext cx="276225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258"/>
            <a:ext cx="2945423" cy="22219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478303"/>
            <a:ext cx="12192000" cy="275067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964607"/>
            <a:ext cx="1862193" cy="139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3034252"/>
            <a:ext cx="252413" cy="42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07" y="4399615"/>
            <a:ext cx="2448393" cy="2398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1220743"/>
            <a:ext cx="1773789" cy="267592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565016" y="4866468"/>
            <a:ext cx="2097507" cy="1412057"/>
            <a:chOff x="9540552" y="4420621"/>
            <a:chExt cx="1747922" cy="12424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738111" y="5311016"/>
              <a:ext cx="1550363" cy="352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Leng keng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42398" y="2510896"/>
            <a:ext cx="2050809" cy="1370657"/>
            <a:chOff x="9540553" y="4420620"/>
            <a:chExt cx="1728514" cy="12416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3" y="4420620"/>
              <a:ext cx="1619672" cy="9820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544337" y="5299797"/>
              <a:ext cx="1724730" cy="36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dirty="0">
                  <a:solidFill>
                    <a:srgbClr val="FF0000"/>
                  </a:solidFill>
                </a:rPr>
                <a:t>Củ riềng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-440637" y="4584237"/>
            <a:ext cx="1424719" cy="1224535"/>
            <a:chOff x="9540552" y="4420621"/>
            <a:chExt cx="1619672" cy="11936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731755" y="5224286"/>
              <a:ext cx="1215873" cy="390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Eng éc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-604789" y="2894040"/>
            <a:ext cx="2024864" cy="1302055"/>
            <a:chOff x="9146806" y="4420621"/>
            <a:chExt cx="2253479" cy="12959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146806" y="5275939"/>
              <a:ext cx="2253479" cy="440582"/>
            </a:xfrm>
            <a:prstGeom prst="wedgeRoundRectCallout">
              <a:avLst>
                <a:gd name="adj1" fmla="val 17195"/>
                <a:gd name="adj2" fmla="val 80620"/>
                <a:gd name="adj3" fmla="val 16667"/>
              </a:avLst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Chong chóng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29" y="554520"/>
            <a:ext cx="3728524" cy="208651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flipH="1">
            <a:off x="4324277" y="255270"/>
            <a:ext cx="2138512" cy="1140824"/>
            <a:chOff x="9119781" y="4420621"/>
            <a:chExt cx="2040437" cy="115209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734" y="4420621"/>
              <a:ext cx="1729484" cy="98206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119781" y="5238489"/>
              <a:ext cx="1878559" cy="33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Chong chóng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586788"/>
            <a:ext cx="202748" cy="19016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94040"/>
            <a:ext cx="276225" cy="2590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2200055"/>
            <a:ext cx="557010" cy="258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982248"/>
            <a:ext cx="465614" cy="4656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1725" y="768514"/>
            <a:ext cx="380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Tìm từ có vần ong?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2222840"/>
            <a:ext cx="343054" cy="3430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3019503"/>
            <a:ext cx="258790" cy="4370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25" y="3346243"/>
            <a:ext cx="276225" cy="2590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91" y="3945850"/>
            <a:ext cx="276225" cy="2590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65" y="2566755"/>
            <a:ext cx="2762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17109 -0.01458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55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1.18984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92" y="282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1.22591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8" y="81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2333598"/>
            <a:ext cx="12192001" cy="45244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4" y="2291314"/>
            <a:ext cx="276225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97936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1" y="471365"/>
            <a:ext cx="12192000" cy="31290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6" y="3099517"/>
            <a:ext cx="1862193" cy="139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1" y="3169162"/>
            <a:ext cx="252413" cy="42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3937099"/>
            <a:ext cx="2190750" cy="2868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2" y="1355653"/>
            <a:ext cx="1773789" cy="267592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656972" y="2734730"/>
            <a:ext cx="1986441" cy="1276379"/>
            <a:chOff x="9344649" y="4420621"/>
            <a:chExt cx="2388017" cy="12052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0" y="4420621"/>
              <a:ext cx="1619672" cy="98206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344649" y="5248037"/>
              <a:ext cx="2388017" cy="377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Chong chóng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-1307730" y="3362273"/>
            <a:ext cx="1545936" cy="1232362"/>
            <a:chOff x="9243800" y="4420621"/>
            <a:chExt cx="2111999" cy="123826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43800" y="5256861"/>
              <a:ext cx="2111999" cy="40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Leng keng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-1185563" y="4902910"/>
            <a:ext cx="1185564" cy="1249616"/>
            <a:chOff x="9520965" y="4788211"/>
            <a:chExt cx="1619672" cy="123654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965" y="4788211"/>
              <a:ext cx="1619672" cy="98206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650816" y="5628834"/>
              <a:ext cx="1461142" cy="395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Eng éc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35851" y="4310798"/>
            <a:ext cx="1423938" cy="1450688"/>
            <a:chOff x="9540552" y="4420621"/>
            <a:chExt cx="1808648" cy="120303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685306" y="5291852"/>
              <a:ext cx="1663894" cy="331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Củ riềng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4" y="1160639"/>
            <a:ext cx="3169658" cy="161530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flipH="1">
            <a:off x="4192746" y="530650"/>
            <a:ext cx="1425825" cy="1249890"/>
            <a:chOff x="9524136" y="4420621"/>
            <a:chExt cx="1636088" cy="127945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524136" y="5290499"/>
              <a:ext cx="1449810" cy="409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củ riềng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4" y="3721698"/>
            <a:ext cx="202748" cy="19016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3028950"/>
            <a:ext cx="276225" cy="2590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9739" y="784009"/>
            <a:ext cx="402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Tìm từ có vần iêng ?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69" y="2334965"/>
            <a:ext cx="557010" cy="25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1" y="2117158"/>
            <a:ext cx="465614" cy="465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5" y="2357750"/>
            <a:ext cx="343054" cy="3430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1" y="3154413"/>
            <a:ext cx="258790" cy="43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1.17032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1.22643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1.22643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1.17031 -0.01458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98844E-6 L 0.5392 -3.98844E-6 L 0.5392 0.01781 L -2.91667E-6 0.01781 L -2.91667E-6 -3.98844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5999"/>
            <a:ext cx="12192000" cy="45720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2205589"/>
            <a:ext cx="276225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4"/>
            <a:ext cx="3286125" cy="2943225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1" y="450167"/>
            <a:ext cx="12192001" cy="4007533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3013792"/>
            <a:ext cx="1862193" cy="139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3083437"/>
            <a:ext cx="252413" cy="42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1" y="3892649"/>
            <a:ext cx="2419350" cy="2936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1269928"/>
            <a:ext cx="1773789" cy="267592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16978" y="4322022"/>
            <a:ext cx="1976823" cy="1167418"/>
            <a:chOff x="9459520" y="4420621"/>
            <a:chExt cx="2376455" cy="14034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459520" y="5343049"/>
              <a:ext cx="2376455" cy="48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Chong chóng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-1275983" y="3084696"/>
            <a:ext cx="1309974" cy="1280934"/>
            <a:chOff x="9522797" y="4420621"/>
            <a:chExt cx="1789637" cy="139883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522797" y="5272842"/>
              <a:ext cx="1789637" cy="546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Củ riềng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-1199891" y="4238936"/>
            <a:ext cx="1185563" cy="1229542"/>
            <a:chOff x="9540552" y="4420621"/>
            <a:chExt cx="1619672" cy="13045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689033" y="5300628"/>
              <a:ext cx="1461144" cy="424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Eng éc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20446" y="2943523"/>
            <a:ext cx="1571006" cy="1049725"/>
            <a:chOff x="9540552" y="4420621"/>
            <a:chExt cx="1995451" cy="133333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572395" y="5245744"/>
              <a:ext cx="1963608" cy="50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Leng keng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1074914"/>
            <a:ext cx="3169658" cy="161530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flipH="1">
            <a:off x="4352125" y="551357"/>
            <a:ext cx="1494640" cy="984360"/>
            <a:chOff x="8835853" y="4420621"/>
            <a:chExt cx="2614273" cy="131454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835853" y="5200847"/>
              <a:ext cx="2614273" cy="534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leng keng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635973"/>
            <a:ext cx="202748" cy="19016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43225"/>
            <a:ext cx="276225" cy="2590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7643" y="1020956"/>
            <a:ext cx="348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Tìm từ có vần eng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2249240"/>
            <a:ext cx="557010" cy="258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2031433"/>
            <a:ext cx="465614" cy="465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2272025"/>
            <a:ext cx="343054" cy="3430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3068688"/>
            <a:ext cx="258790" cy="43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2.22222E-6 L -1.17148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1.22643 0.01064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1.22643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242882"/>
            <a:ext cx="12192000" cy="46101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2200599"/>
            <a:ext cx="276225" cy="2590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2946"/>
            <a:ext cx="3057525" cy="2465054"/>
          </a:xfrm>
          <a:prstGeom prst="rect">
            <a:avLst/>
          </a:prstGeom>
        </p:spPr>
      </p:pic>
      <p:sp>
        <p:nvSpPr>
          <p:cNvPr id="39" name="Rectangle 12"/>
          <p:cNvSpPr/>
          <p:nvPr/>
        </p:nvSpPr>
        <p:spPr>
          <a:xfrm>
            <a:off x="0" y="450167"/>
            <a:ext cx="12192000" cy="3693208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3008802"/>
            <a:ext cx="1862193" cy="13966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3078447"/>
            <a:ext cx="252413" cy="4262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3944809"/>
            <a:ext cx="2305050" cy="28682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3063698"/>
            <a:ext cx="258790" cy="43701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1264938"/>
            <a:ext cx="1773789" cy="2675923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6664402" y="4317032"/>
            <a:ext cx="1986441" cy="1090199"/>
            <a:chOff x="9276099" y="4420621"/>
            <a:chExt cx="2388017" cy="131059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276099" y="5250219"/>
              <a:ext cx="2388017" cy="48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Chong chóng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903010" y="2659980"/>
            <a:ext cx="1328679" cy="1215727"/>
            <a:chOff x="9540552" y="4420621"/>
            <a:chExt cx="1815191" cy="134446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66106" y="5218466"/>
              <a:ext cx="1789637" cy="546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Củ riềng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-1497586" y="3109688"/>
            <a:ext cx="1545936" cy="1276973"/>
            <a:chOff x="9380123" y="4420621"/>
            <a:chExt cx="2112000" cy="139227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9380123" y="5266280"/>
              <a:ext cx="2112000" cy="546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Leng keng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-1275159" y="5116644"/>
            <a:ext cx="1275159" cy="1054713"/>
            <a:chOff x="9540552" y="4420621"/>
            <a:chExt cx="1619672" cy="13396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9648044" y="5252080"/>
              <a:ext cx="1358480" cy="50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Eng éc</a:t>
              </a: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1069924"/>
            <a:ext cx="3169658" cy="1615306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 flipH="1">
            <a:off x="4765352" y="279280"/>
            <a:ext cx="1193383" cy="949722"/>
            <a:chOff x="9204647" y="4063942"/>
            <a:chExt cx="1619672" cy="126828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647" y="4063942"/>
              <a:ext cx="1619672" cy="982061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9288698" y="4797911"/>
              <a:ext cx="1451570" cy="534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F0000"/>
                  </a:solidFill>
                </a:rPr>
                <a:t>Eng éc</a:t>
              </a: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630983"/>
            <a:ext cx="202748" cy="1901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38235"/>
            <a:ext cx="276225" cy="25908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60861" y="1001898"/>
            <a:ext cx="338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Từ nào có vần ec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3" y="1942511"/>
            <a:ext cx="660243" cy="66024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2244250"/>
            <a:ext cx="557010" cy="25881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2026443"/>
            <a:ext cx="465614" cy="46561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2267035"/>
            <a:ext cx="343054" cy="3430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3633560"/>
            <a:ext cx="276225" cy="25908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3633560"/>
            <a:ext cx="276225" cy="25908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1690460"/>
            <a:ext cx="276225" cy="25908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4005035"/>
            <a:ext cx="2762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1.18841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22222E-6 L 1.22644 0.0108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1.26198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9" y="-51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 animBg="1"/>
      <p:bldP spid="63" grpId="0"/>
      <p:bldP spid="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h-dong-powerpoint-vo-tay_01355883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52989"/>
            <a:ext cx="2470245" cy="19652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22948" y="1446662"/>
            <a:ext cx="4967785" cy="40076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ung</a:t>
            </a:r>
            <a:endParaRPr lang="en-US" sz="10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Picture 9" descr="1-mau_slide_powerpoint_dep_ctu.vn_(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628" y="0"/>
            <a:ext cx="1861457" cy="132261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562749" y="1446662"/>
            <a:ext cx="4885898" cy="40076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uc</a:t>
            </a:r>
            <a:endParaRPr lang="en-US" sz="10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2" name="Picture 11" descr="Ảnh-động-slide-học-tậ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898" y="4217158"/>
            <a:ext cx="3129317" cy="26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9964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mam-non_0401096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986"/>
            <a:ext cx="12191999" cy="6457013"/>
          </a:xfrm>
          <a:prstGeom prst="rect">
            <a:avLst/>
          </a:prstGeom>
        </p:spPr>
      </p:pic>
      <p:pic>
        <p:nvPicPr>
          <p:cNvPr id="4" name="Picture 3" descr="su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913" y="1038370"/>
            <a:ext cx="7360171" cy="403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dep-cho-powerpoint_115856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288"/>
            <a:ext cx="12192000" cy="6371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99" y="4860663"/>
            <a:ext cx="31814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+mj-lt"/>
                <a:cs typeface="Times New Roman" pitchFamily="18" charset="0"/>
              </a:rPr>
              <a:t>Sung  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708" y="4855130"/>
            <a:ext cx="1709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ung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5479" y="1362192"/>
            <a:ext cx="3248168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ung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4451829" y="2643841"/>
            <a:ext cx="3261817" cy="2250830"/>
            <a:chOff x="3810000" y="1447800"/>
            <a:chExt cx="2209800" cy="1524000"/>
          </a:xfrm>
        </p:grpSpPr>
        <p:sp>
          <p:nvSpPr>
            <p:cNvPr id="7" name="Rectangle 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ung</a:t>
              </a:r>
              <a:endParaRPr lang="en-US" sz="6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u</a:t>
              </a:r>
              <a:endParaRPr lang="en-US" sz="6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ng</a:t>
              </a:r>
              <a:endParaRPr 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98371" y="5251709"/>
            <a:ext cx="4631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  <a:cs typeface="Times New Roman" pitchFamily="18" charset="0"/>
              </a:rPr>
              <a:t>u - ngờ - ung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2649" y="1936421"/>
            <a:ext cx="255451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 </a:t>
            </a:r>
            <a:r>
              <a:rPr lang="vi-VN" sz="5400" b="1" dirty="0">
                <a:latin typeface="+mj-lt"/>
              </a:rPr>
              <a:t>S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ung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90531" y="2857806"/>
            <a:ext cx="850646" cy="777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779060" y="2871454"/>
            <a:ext cx="1627672" cy="7642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ng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5854" y="4707619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ung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6593" y="3874024"/>
            <a:ext cx="388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 </a:t>
            </a:r>
            <a:endParaRPr lang="en-US" sz="3600" dirty="0"/>
          </a:p>
        </p:txBody>
      </p:sp>
      <p:pic>
        <p:nvPicPr>
          <p:cNvPr id="17" name="Picture 16" descr="su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5" y="1715829"/>
            <a:ext cx="3402767" cy="298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8717498" y="3960396"/>
            <a:ext cx="334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 Sờ -ung –sung 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48677" y="787404"/>
            <a:ext cx="2647666" cy="573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1. Làm quen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238</Words>
  <Application>Microsoft Office PowerPoint</Application>
  <PresentationFormat>Widescreen</PresentationFormat>
  <Paragraphs>94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宋体</vt:lpstr>
      <vt:lpstr>UTM Avo</vt:lpstr>
      <vt:lpstr>Calibri</vt:lpstr>
      <vt:lpstr>Times New Roman</vt:lpstr>
      <vt:lpstr>.VnAvant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84</cp:revision>
  <dcterms:created xsi:type="dcterms:W3CDTF">2021-11-01T08:16:43Z</dcterms:created>
  <dcterms:modified xsi:type="dcterms:W3CDTF">2024-01-13T10:45:07Z</dcterms:modified>
</cp:coreProperties>
</file>