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1" r:id="rId4"/>
    <p:sldId id="259" r:id="rId5"/>
    <p:sldId id="260" r:id="rId6"/>
    <p:sldId id="321" r:id="rId7"/>
    <p:sldId id="322" r:id="rId8"/>
    <p:sldId id="323" r:id="rId9"/>
    <p:sldId id="263" r:id="rId10"/>
    <p:sldId id="265" r:id="rId11"/>
    <p:sldId id="307" r:id="rId12"/>
    <p:sldId id="306" r:id="rId13"/>
    <p:sldId id="312" r:id="rId14"/>
    <p:sldId id="269" r:id="rId15"/>
    <p:sldId id="324" r:id="rId16"/>
    <p:sldId id="325" r:id="rId17"/>
    <p:sldId id="313" r:id="rId18"/>
    <p:sldId id="288" r:id="rId19"/>
    <p:sldId id="289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FA214-B4D1-4055-9B0F-BD991765775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919AF-07F9-44E6-8126-6D4AB8CB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1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4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0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8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50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07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03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4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08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0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4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04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43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13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24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4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1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0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915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41041"/>
            <a:ext cx="7506749" cy="1070694"/>
            <a:chOff x="2362673" y="541041"/>
            <a:chExt cx="7506749" cy="1070694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41041"/>
              <a:ext cx="7506749" cy="1003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A9906-9DC9-7CFF-0C43-6F2DE291A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349" y="1682437"/>
            <a:ext cx="3423075" cy="117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91745-F406-919E-9A9C-82F7083F6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383" y="3926155"/>
            <a:ext cx="5736833" cy="11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7F3C6-F795-FEBE-4E30-799C89884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6022" y="2718367"/>
            <a:ext cx="2359356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771121-F2D7-4D9F-90EB-48FAB04ED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3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75907" y="671284"/>
            <a:ext cx="9652235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</a:rPr>
              <a:t>Ví dụ: Làm tròn các số 35, 29 đến hàng chục rồi ước lượng kết quả của tổng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EC2F7-692B-50D3-4E41-E484F0598735}"/>
              </a:ext>
            </a:extLst>
          </p:cNvPr>
          <p:cNvSpPr/>
          <p:nvPr/>
        </p:nvSpPr>
        <p:spPr>
          <a:xfrm>
            <a:off x="913354" y="2463578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35, 29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ADECF2-2663-1528-C0E9-90CB209BC7E0}"/>
              </a:ext>
            </a:extLst>
          </p:cNvPr>
          <p:cNvSpPr/>
          <p:nvPr/>
        </p:nvSpPr>
        <p:spPr>
          <a:xfrm>
            <a:off x="849559" y="4111625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40 + 30 = 70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04CF5-197F-19B2-8273-F5E228BC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04" y="1016001"/>
            <a:ext cx="14252797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3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a) Làm tròn các số hạng đến hàng chục rồi ước lượng kết quả của các tổng sau: 52 + 27, 86 + 98, 73 + 56.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3" y="1813664"/>
            <a:ext cx="10983432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52 và 27 đến hàng chục ta được các số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và 30.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52 + 27 có kết quả ước lượng là: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+ 30 = 80.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Làm tròn các số 86 và 98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và 100.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86 + 98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+ 100 = 190.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73 và 56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và 60.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73 + 56 có kết quả ước lượng là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70 + 60 = 130.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Làm tròn các số hạng đến hàng trăm rồi ước lượng kết quả của các tổng sau: 472 + 326, 623 + 401, 359 + 703.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2" y="1813664"/>
            <a:ext cx="11291777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472 và 326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và 300.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472 + 326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+ 300 = 800.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623 và 401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và 400.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623 + 401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+ 400 = 1 000.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359 và 703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và 700.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359 + 703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+ 700 = 1 100.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35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 sau cho biết số người đến tham quan một hội chợ trong ba ngày thứ Bảy, Chủ nhật và thứ Hai: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74DEF8-852D-6FC0-266A-44717FC2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63" y="1624012"/>
            <a:ext cx="9560553" cy="2024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44B4A-8D7A-9C99-2993-49FAD3CB42D6}"/>
              </a:ext>
            </a:extLst>
          </p:cNvPr>
          <p:cNvSpPr txBox="1"/>
          <p:nvPr/>
        </p:nvSpPr>
        <p:spPr>
          <a:xfrm>
            <a:off x="1297170" y="3976577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nghìn rồi tính xem có khoảng bao nhiêu người đến tham gia hội chợ trong ba ngày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F73A7D-F802-9D7F-5B59-C52BEDA4D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04302"/>
              </p:ext>
            </p:extLst>
          </p:nvPr>
        </p:nvGraphicFramePr>
        <p:xfrm>
          <a:off x="744280" y="475117"/>
          <a:ext cx="10781414" cy="2970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543">
                  <a:extLst>
                    <a:ext uri="{9D8B030D-6E8A-4147-A177-3AD203B41FA5}">
                      <a16:colId xmlns:a16="http://schemas.microsoft.com/office/drawing/2014/main" val="124719725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609051230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4223621507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1576163245"/>
                    </a:ext>
                  </a:extLst>
                </a:gridCol>
              </a:tblGrid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Ngày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Bảy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Chủ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nhật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Hai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9089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5 826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4 770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3 125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9993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tròn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đến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936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045ED3-F593-9905-B387-DBD61AAF5368}"/>
              </a:ext>
            </a:extLst>
          </p:cNvPr>
          <p:cNvSpPr txBox="1"/>
          <p:nvPr/>
        </p:nvSpPr>
        <p:spPr>
          <a:xfrm>
            <a:off x="4061637" y="2328530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662BD-99B4-81DC-CC6A-32BFFA94F525}"/>
              </a:ext>
            </a:extLst>
          </p:cNvPr>
          <p:cNvSpPr txBox="1"/>
          <p:nvPr/>
        </p:nvSpPr>
        <p:spPr>
          <a:xfrm>
            <a:off x="6453963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7255B-C1D5-8598-C659-18E21BBA86C2}"/>
              </a:ext>
            </a:extLst>
          </p:cNvPr>
          <p:cNvSpPr txBox="1"/>
          <p:nvPr/>
        </p:nvSpPr>
        <p:spPr>
          <a:xfrm>
            <a:off x="9314121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D7FBF-A53E-3DE0-5618-C893C111C675}"/>
              </a:ext>
            </a:extLst>
          </p:cNvPr>
          <p:cNvSpPr txBox="1"/>
          <p:nvPr/>
        </p:nvSpPr>
        <p:spPr>
          <a:xfrm>
            <a:off x="733647" y="3965945"/>
            <a:ext cx="1044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người đến tham quan hội chợ trong ba ngày đó khoảng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 + 5 000 + 3 000 = 14 000 (người)</a:t>
            </a:r>
          </a:p>
          <a:p>
            <a:pPr lvl="0"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14 000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266D1-C3C1-5928-601E-F2C18CDEF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87" y="746202"/>
            <a:ext cx="12578280" cy="105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D7A89B-95CD-C6D4-D646-6C16E7D2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439753"/>
              </p:ext>
            </p:extLst>
          </p:nvPr>
        </p:nvGraphicFramePr>
        <p:xfrm>
          <a:off x="2222206" y="627320"/>
          <a:ext cx="7644807" cy="1733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269">
                  <a:extLst>
                    <a:ext uri="{9D8B030D-6E8A-4147-A177-3AD203B41FA5}">
                      <a16:colId xmlns:a16="http://schemas.microsoft.com/office/drawing/2014/main" val="1048667267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90784222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366219687"/>
                    </a:ext>
                  </a:extLst>
                </a:gridCol>
              </a:tblGrid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4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rgbClr val="002060"/>
                          </a:solidFill>
                          <a:effectLst/>
                        </a:rPr>
                        <a:t>Khối 5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03922"/>
                  </a:ext>
                </a:extLst>
              </a:tr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Học sinh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212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186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519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4EE3D8-DDC3-B64C-1260-846903833A07}"/>
              </a:ext>
            </a:extLst>
          </p:cNvPr>
          <p:cNvSpPr txBox="1"/>
          <p:nvPr/>
        </p:nvSpPr>
        <p:spPr>
          <a:xfrm>
            <a:off x="1127049" y="2573080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trăm, rồi tính xem có khoảng bao nhiêu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0CF0F-F6BB-CC32-30AD-3D968434578E}"/>
              </a:ext>
            </a:extLst>
          </p:cNvPr>
          <p:cNvSpPr txBox="1"/>
          <p:nvPr/>
        </p:nvSpPr>
        <p:spPr>
          <a:xfrm>
            <a:off x="712382" y="3944680"/>
            <a:ext cx="1096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 số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C6E5B-2778-6FA9-5D3E-AC214CE23D02}"/>
              </a:ext>
            </a:extLst>
          </p:cNvPr>
          <p:cNvSpPr txBox="1"/>
          <p:nvPr/>
        </p:nvSpPr>
        <p:spPr>
          <a:xfrm>
            <a:off x="1818166" y="4859081"/>
            <a:ext cx="8495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+ 200 = 400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557BAD-AAAC-A465-D3FD-ED623E859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2626" y="435069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695800"/>
            <a:ext cx="11957231" cy="4224296"/>
            <a:chOff x="117384" y="850102"/>
            <a:chExt cx="11957231" cy="4224296"/>
          </a:xfrm>
        </p:grpSpPr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24349" y="850102"/>
              <a:ext cx="1018821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Biết cách ước lượng tính (cộng, trừ, nhân, chia) bằng kĩ thuật làm tròn số.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Vận dụng được vào giải quyết một số tình huống gắn với thực tế.</a:t>
              </a:r>
            </a:p>
          </p:txBody>
        </p: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47A062-0444-12E1-5237-302441A8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4" y="173672"/>
            <a:ext cx="876071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94899-E564-C2E0-B92E-FB448804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47" y="1333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300"/>
            <a:ext cx="224352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90392-4683-C508-24B8-3D681B59B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501" y="1360398"/>
            <a:ext cx="91265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25997" y="423059"/>
            <a:ext cx="9876681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Số mà sau khi làm tròn đến hàng chục được số 80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87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85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47264" y="412427"/>
            <a:ext cx="9823518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Câu 2: Số mà sau khi làm tròn đến hàng nghìn được số 7</a:t>
            </a:r>
            <a:r>
              <a:rPr lang="en-US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000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576102" y="3046391"/>
            <a:ext cx="2974635" cy="872135"/>
            <a:chOff x="1767404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434538" y="1576462"/>
              <a:ext cx="1435481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6 836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4" y="1614294"/>
              <a:ext cx="652102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573440" y="1796805"/>
            <a:ext cx="2987927" cy="872135"/>
            <a:chOff x="1767403" y="1576462"/>
            <a:chExt cx="2987927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255147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60 836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395543" y="1757459"/>
            <a:ext cx="2844690" cy="872135"/>
            <a:chOff x="1767403" y="1576462"/>
            <a:chExt cx="2844690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111910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608 306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400195" y="3015255"/>
            <a:ext cx="2893199" cy="872135"/>
            <a:chOff x="1767403" y="1576462"/>
            <a:chExt cx="2893199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16041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68 836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51870" y="3051131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73744" y="305230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68057" y="1774958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4377" y="1802163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B9AD7-93CA-446A-AE53-5032AF93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17" y="63378"/>
            <a:ext cx="697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11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4EA34-73A5-4B28-4620-5C916A0F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09" y="1154962"/>
            <a:ext cx="10206566" cy="42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5291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52919"/>
                      <a:gd name="connsiteY0" fmla="*/ 1069096 h 6414446"/>
                      <a:gd name="connsiteX1" fmla="*/ 1069096 w 11652919"/>
                      <a:gd name="connsiteY1" fmla="*/ 0 h 6414446"/>
                      <a:gd name="connsiteX2" fmla="*/ 10583823 w 11652919"/>
                      <a:gd name="connsiteY2" fmla="*/ 0 h 6414446"/>
                      <a:gd name="connsiteX3" fmla="*/ 11652919 w 11652919"/>
                      <a:gd name="connsiteY3" fmla="*/ 1069096 h 6414446"/>
                      <a:gd name="connsiteX4" fmla="*/ 11652919 w 11652919"/>
                      <a:gd name="connsiteY4" fmla="*/ 5345350 h 6414446"/>
                      <a:gd name="connsiteX5" fmla="*/ 10583823 w 11652919"/>
                      <a:gd name="connsiteY5" fmla="*/ 6414446 h 6414446"/>
                      <a:gd name="connsiteX6" fmla="*/ 1069096 w 11652919"/>
                      <a:gd name="connsiteY6" fmla="*/ 6414446 h 6414446"/>
                      <a:gd name="connsiteX7" fmla="*/ 0 w 11652919"/>
                      <a:gd name="connsiteY7" fmla="*/ 5345350 h 6414446"/>
                      <a:gd name="connsiteX8" fmla="*/ 0 w 1165291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5291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4928649" y="77600"/>
                          <a:pt x="7646871" y="-27269"/>
                          <a:pt x="10583823" y="0"/>
                        </a:cubicBezTo>
                        <a:cubicBezTo>
                          <a:pt x="11244898" y="-93171"/>
                          <a:pt x="11762503" y="510911"/>
                          <a:pt x="11652919" y="1069096"/>
                        </a:cubicBezTo>
                        <a:cubicBezTo>
                          <a:pt x="11761919" y="2536417"/>
                          <a:pt x="11574710" y="4353943"/>
                          <a:pt x="11652919" y="5345350"/>
                        </a:cubicBezTo>
                        <a:cubicBezTo>
                          <a:pt x="11641054" y="5931154"/>
                          <a:pt x="11105383" y="6444826"/>
                          <a:pt x="10583823" y="6414446"/>
                        </a:cubicBezTo>
                        <a:cubicBezTo>
                          <a:pt x="8377876" y="6463623"/>
                          <a:pt x="5771518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5291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269020" y="-129276"/>
                          <a:pt x="8474927" y="-77778"/>
                          <a:pt x="10583823" y="0"/>
                        </a:cubicBezTo>
                        <a:cubicBezTo>
                          <a:pt x="11156565" y="-56436"/>
                          <a:pt x="11637189" y="569352"/>
                          <a:pt x="11652919" y="1069096"/>
                        </a:cubicBezTo>
                        <a:cubicBezTo>
                          <a:pt x="11734518" y="1542640"/>
                          <a:pt x="11807219" y="3696807"/>
                          <a:pt x="11652919" y="5345350"/>
                        </a:cubicBezTo>
                        <a:cubicBezTo>
                          <a:pt x="11699682" y="6034414"/>
                          <a:pt x="11142769" y="6425151"/>
                          <a:pt x="10583823" y="6414446"/>
                        </a:cubicBezTo>
                        <a:cubicBezTo>
                          <a:pt x="6591597" y="6458666"/>
                          <a:pt x="3376963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F1047-B196-CFBC-4998-3E319148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0" y="1414130"/>
            <a:ext cx="6527332" cy="425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0F1DE-654B-4AA5-7C8A-1D9D9CE7D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37" y="1881963"/>
            <a:ext cx="4809471" cy="4298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4359D-A3C1-C677-AF04-F352E0B65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194" y="4019882"/>
            <a:ext cx="4674560" cy="21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625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Grand Hotel</vt:lpstr>
      <vt:lpstr>Arial</vt:lpstr>
      <vt:lpstr>Calibri</vt:lpstr>
      <vt:lpstr>Calibri Light</vt:lpstr>
      <vt:lpstr>Cooper Black</vt:lpstr>
      <vt:lpstr>Montserrat</vt:lpstr>
      <vt:lpstr>Times New Roman</vt:lpstr>
      <vt:lpstr>UTM Cookies</vt:lpstr>
      <vt:lpstr>Wingdings</vt:lpstr>
      <vt:lpstr>1_Office Theme</vt:lpstr>
      <vt:lpstr>2_Office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2023-11-24T05:20:44Z</dcterms:created>
  <dcterms:modified xsi:type="dcterms:W3CDTF">2023-11-24T09:21:50Z</dcterms:modified>
</cp:coreProperties>
</file>