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85" r:id="rId3"/>
    <p:sldId id="286" r:id="rId4"/>
    <p:sldId id="309" r:id="rId5"/>
    <p:sldId id="287" r:id="rId6"/>
    <p:sldId id="311" r:id="rId7"/>
    <p:sldId id="312" r:id="rId8"/>
    <p:sldId id="310" r:id="rId9"/>
    <p:sldId id="299" r:id="rId10"/>
    <p:sldId id="288" r:id="rId11"/>
    <p:sldId id="284" r:id="rId12"/>
    <p:sldId id="300" r:id="rId13"/>
    <p:sldId id="302" r:id="rId14"/>
    <p:sldId id="303" r:id="rId15"/>
    <p:sldId id="304" r:id="rId16"/>
    <p:sldId id="305" r:id="rId17"/>
    <p:sldId id="306" r:id="rId18"/>
    <p:sldId id="289" r:id="rId19"/>
    <p:sldId id="307" r:id="rId20"/>
    <p:sldId id="297" r:id="rId21"/>
    <p:sldId id="282" r:id="rId22"/>
    <p:sldId id="30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57250" y="-12980"/>
            <a:ext cx="11182349" cy="7294305"/>
          </a:xfrm>
          <a:prstGeom prst="rect">
            <a:avLst/>
          </a:prstGeom>
          <a:noFill/>
        </p:spPr>
        <p:txBody>
          <a:bodyPr wrap="square">
            <a:spAutoFit/>
          </a:bodyPr>
          <a:lstStyle/>
          <a:p>
            <a:pPr algn="ctr">
              <a:lnSpc>
                <a:spcPct val="150000"/>
              </a:lnSpc>
            </a:pPr>
            <a:r>
              <a:rPr lang="vi-VN" sz="2400" b="1" dirty="0">
                <a:solidFill>
                  <a:srgbClr val="FF0000"/>
                </a:solidFill>
              </a:rPr>
              <a:t>Con thỏ trắng</a:t>
            </a:r>
          </a:p>
          <a:p>
            <a:r>
              <a:rPr lang="vi-VN" sz="2400" dirty="0" smtClean="0">
                <a:solidFill>
                  <a:srgbClr val="0070C0"/>
                </a:solidFill>
              </a:rPr>
              <a:t>	Mấy </a:t>
            </a:r>
            <a:r>
              <a:rPr lang="vi-VN" sz="2400" dirty="0">
                <a:solidFill>
                  <a:srgbClr val="0070C0"/>
                </a:solidFill>
              </a:rPr>
              <a:t>hôm nay, trường em mới mua về một con thỏ trắng nuôi cùng với mấy con thỏ nâu, thỏ đốm trong khu chăn nuôi.</a:t>
            </a:r>
          </a:p>
          <a:p>
            <a:r>
              <a:rPr lang="vi-VN" sz="2400" dirty="0" smtClean="0">
                <a:solidFill>
                  <a:srgbClr val="0070C0"/>
                </a:solidFill>
              </a:rPr>
              <a:t>	Chú </a:t>
            </a:r>
            <a:r>
              <a:rPr lang="vi-VN" sz="2400" dirty="0">
                <a:solidFill>
                  <a:srgbClr val="0070C0"/>
                </a:solidFill>
              </a:rPr>
              <a:t>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a:t>
            </a:r>
            <a:r>
              <a:rPr lang="vi-VN" sz="2400" dirty="0" smtClean="0">
                <a:solidFill>
                  <a:srgbClr val="0070C0"/>
                </a:solidFill>
              </a:rPr>
              <a:t>tinh.</a:t>
            </a:r>
          </a:p>
          <a:p>
            <a:r>
              <a:rPr lang="vi-VN" sz="2400" dirty="0" smtClean="0">
                <a:solidFill>
                  <a:srgbClr val="0070C0"/>
                </a:solidFill>
              </a:rPr>
              <a:t>	Con </a:t>
            </a:r>
            <a:r>
              <a:rPr lang="vi-VN" sz="2400" dirty="0">
                <a:solidFill>
                  <a:srgbClr val="0070C0"/>
                </a:solidFill>
              </a:rPr>
              <a:t>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2400" dirty="0" smtClean="0">
                <a:solidFill>
                  <a:srgbClr val="0070C0"/>
                </a:solidFill>
              </a:rPr>
              <a:t>	Còn </a:t>
            </a:r>
            <a:r>
              <a:rPr lang="vi-VN" sz="2400" dirty="0">
                <a:solidFill>
                  <a:srgbClr val="0070C0"/>
                </a:solidFill>
              </a:rPr>
              <a:t>em, em cứ thích đứng bên chuồng thỏ mà ngắm nhìn những con thỏ nhanh nhẹn và tinh khôn. Hôm nào đến phiên trực nhật, em sẽ đem nhiều lá sắn dây tươi cho thỏ ăn một bữa thật ngon.</a:t>
            </a:r>
          </a:p>
          <a:p>
            <a:r>
              <a:rPr lang="vi-VN" sz="2400" dirty="0">
                <a:solidFill>
                  <a:srgbClr val="0070C0"/>
                </a:solidFill>
              </a:rPr>
              <a:t/>
            </a:r>
            <a:br>
              <a:rPr lang="vi-VN" sz="2400" dirty="0">
                <a:solidFill>
                  <a:srgbClr val="0070C0"/>
                </a:solidFill>
              </a:rPr>
            </a:br>
            <a:endParaRPr lang="vi-VN" sz="2400" dirty="0">
              <a:solidFill>
                <a:srgbClr val="0070C0"/>
              </a:solidFill>
            </a:endParaRPr>
          </a:p>
        </p:txBody>
      </p:sp>
      <p:sp>
        <p:nvSpPr>
          <p:cNvPr id="3" name="Left Brace 2"/>
          <p:cNvSpPr/>
          <p:nvPr/>
        </p:nvSpPr>
        <p:spPr>
          <a:xfrm>
            <a:off x="771525" y="571500"/>
            <a:ext cx="171450" cy="657225"/>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95503" y="380007"/>
            <a:ext cx="761747" cy="1287532"/>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1</a:t>
            </a:r>
          </a:p>
          <a:p>
            <a:pPr algn="ctr">
              <a:lnSpc>
                <a:spcPct val="150000"/>
              </a:lnSpc>
            </a:pPr>
            <a:endParaRPr lang="vi-VN" b="1" dirty="0">
              <a:solidFill>
                <a:srgbClr val="FF0000"/>
              </a:solidFill>
            </a:endParaRPr>
          </a:p>
        </p:txBody>
      </p:sp>
      <p:sp>
        <p:nvSpPr>
          <p:cNvPr id="5" name="Left Brace 4"/>
          <p:cNvSpPr/>
          <p:nvPr/>
        </p:nvSpPr>
        <p:spPr>
          <a:xfrm>
            <a:off x="600075" y="1447800"/>
            <a:ext cx="419100" cy="165735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476376" y="3305559"/>
            <a:ext cx="380874" cy="1980816"/>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a:off x="771525" y="5486400"/>
            <a:ext cx="161925" cy="91440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9177" y="1649153"/>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2</a:t>
            </a:r>
          </a:p>
          <a:p>
            <a:pPr algn="ctr">
              <a:lnSpc>
                <a:spcPct val="150000"/>
              </a:lnSpc>
            </a:pPr>
            <a:endParaRPr lang="vi-VN" b="1" dirty="0">
              <a:solidFill>
                <a:srgbClr val="FF0000"/>
              </a:solidFill>
            </a:endParaRPr>
          </a:p>
        </p:txBody>
      </p:sp>
      <p:sp>
        <p:nvSpPr>
          <p:cNvPr id="9" name="Rectangle 8"/>
          <p:cNvSpPr/>
          <p:nvPr/>
        </p:nvSpPr>
        <p:spPr>
          <a:xfrm>
            <a:off x="0" y="3761382"/>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3</a:t>
            </a:r>
          </a:p>
          <a:p>
            <a:pPr algn="ctr">
              <a:lnSpc>
                <a:spcPct val="150000"/>
              </a:lnSpc>
            </a:pPr>
            <a:endParaRPr lang="vi-VN" b="1" dirty="0">
              <a:solidFill>
                <a:srgbClr val="FF0000"/>
              </a:solidFill>
            </a:endParaRPr>
          </a:p>
        </p:txBody>
      </p:sp>
      <p:sp>
        <p:nvSpPr>
          <p:cNvPr id="10" name="Rectangle 9"/>
          <p:cNvSpPr/>
          <p:nvPr/>
        </p:nvSpPr>
        <p:spPr>
          <a:xfrm>
            <a:off x="47878" y="5486400"/>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4</a:t>
            </a:r>
          </a:p>
          <a:p>
            <a:pPr algn="ctr">
              <a:lnSpc>
                <a:spcPct val="150000"/>
              </a:lnSpc>
            </a:pPr>
            <a:endParaRPr lang="vi-VN"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05690" y="974478"/>
            <a:ext cx="11182349" cy="3416320"/>
          </a:xfrm>
          <a:prstGeom prst="rect">
            <a:avLst/>
          </a:prstGeom>
          <a:noFill/>
        </p:spPr>
        <p:txBody>
          <a:bodyPr wrap="square">
            <a:spAutoFit/>
          </a:bodyPr>
          <a:lstStyle/>
          <a:p>
            <a:pPr algn="ctr"/>
            <a:r>
              <a:rPr lang="vi-VN" sz="3600" b="1" dirty="0" smtClean="0">
                <a:solidFill>
                  <a:srgbClr val="FF0000"/>
                </a:solidFill>
              </a:rPr>
              <a:t>Đoạn 1</a:t>
            </a:r>
          </a:p>
          <a:p>
            <a:r>
              <a:rPr lang="vi-VN" sz="3600" dirty="0" smtClean="0">
                <a:solidFill>
                  <a:srgbClr val="0070C0"/>
                </a:solidFill>
              </a:rPr>
              <a:t>	Mấy </a:t>
            </a:r>
            <a:r>
              <a:rPr lang="vi-VN" sz="3600" dirty="0">
                <a:solidFill>
                  <a:srgbClr val="0070C0"/>
                </a:solidFill>
              </a:rPr>
              <a:t>hôm nay, trường em mới mua về một con thỏ trắng nuôi cùng với mấy con thỏ nâu, thỏ đốm trong khu chăn nuôi.</a:t>
            </a: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194321" y="3603454"/>
            <a:ext cx="9283303" cy="523220"/>
          </a:xfrm>
          <a:prstGeom prst="rect">
            <a:avLst/>
          </a:prstGeom>
          <a:noFill/>
        </p:spPr>
        <p:txBody>
          <a:bodyPr wrap="square">
            <a:spAutoFit/>
          </a:bodyPr>
          <a:lstStyle/>
          <a:p>
            <a:r>
              <a:rPr lang="vi-VN" sz="2800" b="1" dirty="0" smtClean="0">
                <a:solidFill>
                  <a:srgbClr val="FF0000"/>
                </a:solidFill>
              </a:rPr>
              <a:t>giới thiệu con thỏ trắng (đối tượng miêu tả) </a:t>
            </a:r>
          </a:p>
        </p:txBody>
      </p:sp>
      <p:sp>
        <p:nvSpPr>
          <p:cNvPr id="4" name="Right Arrow 3"/>
          <p:cNvSpPr/>
          <p:nvPr/>
        </p:nvSpPr>
        <p:spPr>
          <a:xfrm>
            <a:off x="1403747" y="37573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9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8" y="156416"/>
            <a:ext cx="11182349" cy="6186309"/>
          </a:xfrm>
          <a:prstGeom prst="rect">
            <a:avLst/>
          </a:prstGeom>
          <a:noFill/>
        </p:spPr>
        <p:txBody>
          <a:bodyPr wrap="square">
            <a:spAutoFit/>
          </a:bodyPr>
          <a:lstStyle/>
          <a:p>
            <a:pPr algn="ctr"/>
            <a:r>
              <a:rPr lang="vi-VN" sz="3600" b="1" dirty="0" smtClean="0">
                <a:solidFill>
                  <a:srgbClr val="FF0000"/>
                </a:solidFill>
              </a:rPr>
              <a:t>Đoạn 2</a:t>
            </a:r>
          </a:p>
          <a:p>
            <a:r>
              <a:rPr lang="vi-VN" sz="3600" dirty="0" smtClean="0">
                <a:solidFill>
                  <a:srgbClr val="0070C0"/>
                </a:solidFill>
              </a:rPr>
              <a:t>	</a:t>
            </a:r>
            <a:r>
              <a:rPr lang="vi-VN" sz="3600" dirty="0">
                <a:solidFill>
                  <a:srgbClr val="0070C0"/>
                </a:solidFill>
              </a:rPr>
              <a:t>Chú 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a:t>
            </a:r>
            <a:r>
              <a:rPr lang="vi-VN" sz="3600" dirty="0" smtClean="0">
                <a:solidFill>
                  <a:srgbClr val="0070C0"/>
                </a:solidFill>
              </a:rPr>
              <a:t>tinh.</a:t>
            </a:r>
            <a:endParaRPr lang="vi-VN" sz="3600" dirty="0">
              <a:solidFill>
                <a:srgbClr val="0070C0"/>
              </a:solidFill>
            </a:endParaRP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483047" y="5489404"/>
            <a:ext cx="9283303" cy="523220"/>
          </a:xfrm>
          <a:prstGeom prst="rect">
            <a:avLst/>
          </a:prstGeom>
          <a:noFill/>
        </p:spPr>
        <p:txBody>
          <a:bodyPr wrap="square">
            <a:spAutoFit/>
          </a:bodyPr>
          <a:lstStyle/>
          <a:p>
            <a:r>
              <a:rPr lang="vi-VN" sz="2800" b="1" dirty="0" smtClean="0">
                <a:solidFill>
                  <a:srgbClr val="FF0000"/>
                </a:solidFill>
              </a:rPr>
              <a:t>Tả hình dáng (ngoại hình) của con vật.</a:t>
            </a:r>
          </a:p>
        </p:txBody>
      </p:sp>
      <p:sp>
        <p:nvSpPr>
          <p:cNvPr id="4" name="Right Arrow 3"/>
          <p:cNvSpPr/>
          <p:nvPr/>
        </p:nvSpPr>
        <p:spPr>
          <a:xfrm>
            <a:off x="1692473" y="564329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2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7" y="0"/>
            <a:ext cx="11182349" cy="7294305"/>
          </a:xfrm>
          <a:prstGeom prst="rect">
            <a:avLst/>
          </a:prstGeom>
          <a:noFill/>
        </p:spPr>
        <p:txBody>
          <a:bodyPr wrap="square">
            <a:spAutoFit/>
          </a:bodyPr>
          <a:lstStyle/>
          <a:p>
            <a:pPr algn="ctr"/>
            <a:r>
              <a:rPr lang="vi-VN" sz="3600" b="1" dirty="0" smtClean="0">
                <a:solidFill>
                  <a:srgbClr val="FF0000"/>
                </a:solidFill>
              </a:rPr>
              <a:t>Đoạn 3</a:t>
            </a:r>
          </a:p>
          <a:p>
            <a:r>
              <a:rPr lang="vi-VN" sz="3600" dirty="0" smtClean="0">
                <a:solidFill>
                  <a:srgbClr val="0070C0"/>
                </a:solidFill>
              </a:rPr>
              <a:t>	</a:t>
            </a:r>
            <a:r>
              <a:rPr lang="vi-VN" sz="3600" dirty="0">
                <a:solidFill>
                  <a:srgbClr val="0070C0"/>
                </a:solidFill>
              </a:rPr>
              <a:t>Con 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3804047" y="6168683"/>
            <a:ext cx="9283303" cy="523220"/>
          </a:xfrm>
          <a:prstGeom prst="rect">
            <a:avLst/>
          </a:prstGeom>
          <a:noFill/>
        </p:spPr>
        <p:txBody>
          <a:bodyPr wrap="square">
            <a:spAutoFit/>
          </a:bodyPr>
          <a:lstStyle/>
          <a:p>
            <a:r>
              <a:rPr lang="vi-VN" sz="2800" b="1" dirty="0" smtClean="0">
                <a:solidFill>
                  <a:srgbClr val="FF0000"/>
                </a:solidFill>
              </a:rPr>
              <a:t>Tả tính tình, hoạt động của con vật.</a:t>
            </a:r>
          </a:p>
        </p:txBody>
      </p:sp>
      <p:sp>
        <p:nvSpPr>
          <p:cNvPr id="4" name="Right Arrow 3"/>
          <p:cNvSpPr/>
          <p:nvPr/>
        </p:nvSpPr>
        <p:spPr>
          <a:xfrm>
            <a:off x="2955726" y="63481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5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9" y="556466"/>
            <a:ext cx="11182349" cy="4524315"/>
          </a:xfrm>
          <a:prstGeom prst="rect">
            <a:avLst/>
          </a:prstGeom>
          <a:noFill/>
        </p:spPr>
        <p:txBody>
          <a:bodyPr wrap="square">
            <a:spAutoFit/>
          </a:bodyPr>
          <a:lstStyle/>
          <a:p>
            <a:pPr algn="ctr"/>
            <a:r>
              <a:rPr lang="vi-VN" sz="3600" b="1" dirty="0" smtClean="0">
                <a:solidFill>
                  <a:srgbClr val="FF0000"/>
                </a:solidFill>
              </a:rPr>
              <a:t>Đoạn 4</a:t>
            </a:r>
          </a:p>
          <a:p>
            <a:r>
              <a:rPr lang="vi-VN" sz="3600" dirty="0" smtClean="0">
                <a:solidFill>
                  <a:srgbClr val="0070C0"/>
                </a:solidFill>
              </a:rPr>
              <a:t>	</a:t>
            </a:r>
            <a:r>
              <a:rPr lang="vi-VN" sz="3600" dirty="0">
                <a:solidFill>
                  <a:srgbClr val="0070C0"/>
                </a:solidFill>
              </a:rPr>
              <a:t>Còn em, em cứ thích đứng bên chuồng thỏ mà ngắm nhìn những con thỏ nhanh nhẹn và tinh khôn. Hôm nào đến phiên trực nhật, em sẽ đem nhiều lá sắn dây tươi cho thỏ ăn một bữa thật ngon.</a:t>
            </a:r>
          </a:p>
          <a:p>
            <a:endParaRPr lang="vi-VN" sz="3600" dirty="0">
              <a:solidFill>
                <a:srgbClr val="0070C0"/>
              </a:solidFill>
            </a:endParaRP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1337071" y="3818897"/>
            <a:ext cx="10492979" cy="523220"/>
          </a:xfrm>
          <a:prstGeom prst="rect">
            <a:avLst/>
          </a:prstGeom>
          <a:noFill/>
        </p:spPr>
        <p:txBody>
          <a:bodyPr wrap="square">
            <a:spAutoFit/>
          </a:bodyPr>
          <a:lstStyle/>
          <a:p>
            <a:r>
              <a:rPr lang="vi-VN" sz="2800" b="1" dirty="0" smtClean="0">
                <a:solidFill>
                  <a:srgbClr val="FF0000"/>
                </a:solidFill>
              </a:rPr>
              <a:t>Nêu tình cảm, suy nghĩ của tác giả đối với con vật được tả.</a:t>
            </a:r>
          </a:p>
        </p:txBody>
      </p:sp>
      <p:sp>
        <p:nvSpPr>
          <p:cNvPr id="4" name="Right Arrow 3"/>
          <p:cNvSpPr/>
          <p:nvPr/>
        </p:nvSpPr>
        <p:spPr>
          <a:xfrm>
            <a:off x="498872" y="4080507"/>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205382" y="419932"/>
            <a:ext cx="11986617" cy="954107"/>
          </a:xfrm>
          <a:prstGeom prst="rect">
            <a:avLst/>
          </a:prstGeom>
          <a:noFill/>
        </p:spPr>
        <p:txBody>
          <a:bodyPr wrap="square">
            <a:spAutoFit/>
          </a:bodyPr>
          <a:lstStyle/>
          <a:p>
            <a:r>
              <a:rPr lang="vi-VN" sz="2800" b="1" dirty="0" smtClean="0">
                <a:solidFill>
                  <a:srgbClr val="FF0000"/>
                </a:solidFill>
              </a:rPr>
              <a:t>2. Từ bài tập trên, em có nhận xét gì về cấu tạo của bài văn tả con vật?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10477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smtClean="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6496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981050-09A0-43D3-8527-20B1670CD73D}"/>
              </a:ext>
            </a:extLst>
          </p:cNvPr>
          <p:cNvSpPr txBox="1"/>
          <p:nvPr/>
        </p:nvSpPr>
        <p:spPr>
          <a:xfrm>
            <a:off x="3472458" y="339590"/>
            <a:ext cx="3547468" cy="584775"/>
          </a:xfrm>
          <a:prstGeom prst="rect">
            <a:avLst/>
          </a:prstGeom>
          <a:noFill/>
        </p:spPr>
        <p:txBody>
          <a:bodyPr wrap="square">
            <a:spAutoFit/>
          </a:bodyPr>
          <a:lstStyle/>
          <a:p>
            <a:r>
              <a:rPr lang="vi-VN" sz="3200" b="1" dirty="0" smtClean="0">
                <a:solidFill>
                  <a:srgbClr val="FF0000"/>
                </a:solidFill>
              </a:rPr>
              <a:t>III. Luyện tập</a:t>
            </a:r>
          </a:p>
        </p:txBody>
      </p:sp>
      <p:sp>
        <p:nvSpPr>
          <p:cNvPr id="9" name="TextBox 8">
            <a:extLst>
              <a:ext uri="{FF2B5EF4-FFF2-40B4-BE49-F238E27FC236}">
                <a16:creationId xmlns:a16="http://schemas.microsoft.com/office/drawing/2014/main" id="{AE981050-09A0-43D3-8527-20B1670CD73D}"/>
              </a:ext>
            </a:extLst>
          </p:cNvPr>
          <p:cNvSpPr txBox="1"/>
          <p:nvPr/>
        </p:nvSpPr>
        <p:spPr>
          <a:xfrm>
            <a:off x="670322" y="1862789"/>
            <a:ext cx="4320777" cy="2543966"/>
          </a:xfrm>
          <a:prstGeom prst="rect">
            <a:avLst/>
          </a:prstGeom>
          <a:noFill/>
        </p:spPr>
        <p:txBody>
          <a:bodyPr wrap="square">
            <a:spAutoFit/>
          </a:bodyPr>
          <a:lstStyle/>
          <a:p>
            <a:pPr>
              <a:lnSpc>
                <a:spcPct val="200000"/>
              </a:lnSpc>
            </a:pPr>
            <a:r>
              <a:rPr lang="vi-VN" sz="2800" b="1" dirty="0" smtClean="0">
                <a:solidFill>
                  <a:srgbClr val="0070C0"/>
                </a:solidFill>
              </a:rPr>
              <a:t>Trình tự miêu tả của bài văn sau có gì khác bài </a:t>
            </a:r>
            <a:r>
              <a:rPr lang="vi-VN" sz="2800" b="1" i="1" dirty="0" smtClean="0">
                <a:solidFill>
                  <a:srgbClr val="FF0000"/>
                </a:solidFill>
              </a:rPr>
              <a:t>Con thỏ trắng</a:t>
            </a:r>
            <a:r>
              <a:rPr lang="vi-VN" sz="2800" b="1" dirty="0" smtClean="0">
                <a:solidFill>
                  <a:srgbClr val="FF0000"/>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5" y="839744"/>
            <a:ext cx="6175256" cy="4913356"/>
          </a:xfrm>
          <a:prstGeom prst="rect">
            <a:avLst/>
          </a:prstGeom>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823" y="0"/>
            <a:ext cx="11613952" cy="6863417"/>
          </a:xfrm>
          <a:prstGeom prst="rect">
            <a:avLst/>
          </a:prstGeom>
        </p:spPr>
        <p:txBody>
          <a:bodyPr wrap="square">
            <a:spAutoFit/>
          </a:bodyPr>
          <a:lstStyle/>
          <a:p>
            <a:pPr algn="ctr"/>
            <a:r>
              <a:rPr lang="vi-VN" sz="2400" b="1" dirty="0">
                <a:solidFill>
                  <a:srgbClr val="FF0000"/>
                </a:solidFill>
              </a:rPr>
              <a:t>Điệu múa trên đồng </a:t>
            </a:r>
            <a:r>
              <a:rPr lang="vi-VN" sz="2400" b="1" dirty="0" smtClean="0">
                <a:solidFill>
                  <a:srgbClr val="FF0000"/>
                </a:solidFill>
              </a:rPr>
              <a:t>cỏ</a:t>
            </a:r>
          </a:p>
          <a:p>
            <a:r>
              <a:rPr lang="vi-VN" sz="2000" dirty="0" smtClean="0"/>
              <a:t>	</a:t>
            </a:r>
            <a:r>
              <a:rPr lang="vi-VN" sz="2000" dirty="0" smtClean="0">
                <a:solidFill>
                  <a:srgbClr val="0070C0"/>
                </a:solidFill>
              </a:rPr>
              <a:t>Cánh </a:t>
            </a:r>
            <a:r>
              <a:rPr lang="vi-VN" sz="2000" dirty="0">
                <a:solidFill>
                  <a:srgbClr val="0070C0"/>
                </a:solidFill>
              </a:rPr>
              <a:t>đồng cỏ của cao nguyên Gia Lai, Đắk Lắk vào mùa mưa có rất nhiều hồ nước... Một loài chim mới từ phương Bắc bay theo các triền núi cao Trường Sơn về đây, tụ tập quanh các hồ nước kiếm ăn, tắm mát và ca hát. Loài chim này trắng phau, mỏ đỏ, chân cao, có cặp mắt đen huyền viền vàng và mang trên đầu một lớp lông tơ mịn xanh nhạt như màu xanh xanh da trời: thiên nga.</a:t>
            </a:r>
          </a:p>
          <a:p>
            <a:r>
              <a:rPr lang="vi-VN" sz="2000" dirty="0" smtClean="0">
                <a:solidFill>
                  <a:srgbClr val="0070C0"/>
                </a:solidFill>
              </a:rPr>
              <a:t>	Thiên </a:t>
            </a:r>
            <a:r>
              <a:rPr lang="vi-VN" sz="2000" dirty="0">
                <a:solidFill>
                  <a:srgbClr val="0070C0"/>
                </a:solidFill>
              </a:rPr>
              <a:t>nga ít khi bay lẻ, mà từng đôi, từng đôi một dẫn nhau bay trên các triền núi. Khi một cặp vợ chồng sắp sửa có con, chim vợ được chim chồng kiếm cho một hốc cây cao, làm ổ lót hẳn hoi. Chim chồng đặt trứng vào ổ, lấy đất bùn về vít cửa sổ lại, chỉ chừa một lỗ nhỏ để tiếp tế cho vợ hằng ngày</a:t>
            </a:r>
          </a:p>
          <a:p>
            <a:r>
              <a:rPr lang="vi-VN" sz="2000" dirty="0" smtClean="0">
                <a:solidFill>
                  <a:srgbClr val="0070C0"/>
                </a:solidFill>
              </a:rPr>
              <a:t>	Con </a:t>
            </a:r>
            <a:r>
              <a:rPr lang="vi-VN" sz="2000" dirty="0">
                <a:solidFill>
                  <a:srgbClr val="0070C0"/>
                </a:solidFill>
              </a:rPr>
              <a:t>chim chồng thời gian này làm việc hối hả, tất bật. Nó đi kiếm các loài tôm cả ở ven các hồ, suối hoặc ven, sông dành phần ngon cho vợ. Đêm đến, nó đậu ngoài tổ, dùng sải cánh của mình che của tổ, canh gác cho vợ ở bên trong</a:t>
            </a:r>
          </a:p>
          <a:p>
            <a:r>
              <a:rPr lang="vi-VN" sz="2000" dirty="0" smtClean="0">
                <a:solidFill>
                  <a:srgbClr val="0070C0"/>
                </a:solidFill>
              </a:rPr>
              <a:t>	Khi </a:t>
            </a:r>
            <a:r>
              <a:rPr lang="vi-VN" sz="2000" dirty="0">
                <a:solidFill>
                  <a:srgbClr val="0070C0"/>
                </a:solidFill>
              </a:rPr>
              <a:t>chim non đã có thể dùng mỏ mổ đất phá tổ là lúc chim bố vui nhất. Mọi nỗi cực nhọc dường như tan biến, nó vừa dùng mỏ cạy đất vừa cất tiếng gọi trong lúc bầy con cũng ríu rít co chân đạp tổ chui ra. Vốn là loài biết bay nên chỉ sau một tuần lễ luyện tập là thiên nga con đã có thể bay theo bố mẹ đi kiếm ăn. Những buổi sáng trên mặt hồ đầy nước, bầy thiên nga con hò hét ầm ĩ. Chúng mải chơi hơn là kiếm ăn. Cho đến tận lúc mẹ gọi về tập múa mỗi hết cãi nhau...</a:t>
            </a:r>
          </a:p>
          <a:p>
            <a:r>
              <a:rPr lang="vi-VN" sz="2000" dirty="0" smtClean="0">
                <a:solidFill>
                  <a:srgbClr val="0070C0"/>
                </a:solidFill>
              </a:rPr>
              <a:t>	Lũ </a:t>
            </a:r>
            <a:r>
              <a:rPr lang="vi-VN" sz="2000" dirty="0">
                <a:solidFill>
                  <a:srgbClr val="0070C0"/>
                </a:solidFill>
              </a:rPr>
              <a:t>thiên nga con vừa múa vừa hát. Cặp chân vàng tạo nên những đường nét khỏe khoắn. Đôi cánh xòe trên mặt cỏ xanh xoay tròn, giống như một bông hoa đẹp tuyệt vời, đến chim anh vũ bay qua cũng phải nghiêng đầu tìm chỗ đậu để thưởng thức.</a:t>
            </a:r>
          </a:p>
          <a:p>
            <a:pPr algn="r"/>
            <a:r>
              <a:rPr lang="vi-VN" sz="2000" dirty="0"/>
              <a:t>(Thiên Lương)</a:t>
            </a:r>
          </a:p>
        </p:txBody>
      </p:sp>
    </p:spTree>
    <p:extLst>
      <p:ext uri="{BB962C8B-B14F-4D97-AF65-F5344CB8AC3E}">
        <p14:creationId xmlns:p14="http://schemas.microsoft.com/office/powerpoint/2010/main" val="3746674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890588" y="193518"/>
            <a:ext cx="10201275" cy="193899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dirty="0" smtClean="0">
                <a:solidFill>
                  <a:srgbClr val="FF0000"/>
                </a:solidFill>
                <a:effectLst/>
                <a:latin typeface="+mj-lt"/>
                <a:ea typeface="Calibri" panose="020F0502020204030204" pitchFamily="34" charset="0"/>
                <a:cs typeface="Times New Roman" panose="02020603050405020304" pitchFamily="18" charset="0"/>
              </a:rPr>
              <a:t>So sánh trình tự miêu tả của hai bài văn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Con thỏ trắng </a:t>
            </a:r>
            <a:r>
              <a:rPr lang="vi-VN" sz="4000" kern="100" dirty="0" smtClean="0">
                <a:solidFill>
                  <a:srgbClr val="FF0000"/>
                </a:solidFill>
                <a:effectLst/>
                <a:latin typeface="+mj-lt"/>
                <a:ea typeface="Calibri" panose="020F0502020204030204" pitchFamily="34" charset="0"/>
                <a:cs typeface="Times New Roman" panose="02020603050405020304" pitchFamily="18" charset="0"/>
              </a:rPr>
              <a:t>và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Điệu</a:t>
            </a:r>
            <a:r>
              <a:rPr lang="vi-VN" sz="4000" kern="100" dirty="0" smtClean="0">
                <a:solidFill>
                  <a:srgbClr val="0070C0"/>
                </a:solidFill>
                <a:effectLst/>
                <a:latin typeface="+mj-lt"/>
                <a:ea typeface="Calibri" panose="020F0502020204030204" pitchFamily="34" charset="0"/>
                <a:cs typeface="Times New Roman" panose="02020603050405020304" pitchFamily="18" charset="0"/>
              </a:rPr>
              <a:t>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múa trên đồng cỏ</a:t>
            </a:r>
            <a:r>
              <a:rPr lang="vi-VN" sz="4000" i="1" kern="100" dirty="0" smtClean="0">
                <a:solidFill>
                  <a:srgbClr val="FF0000"/>
                </a:solidFill>
                <a:effectLst/>
                <a:latin typeface="+mj-lt"/>
                <a:ea typeface="Calibri" panose="020F0502020204030204" pitchFamily="34" charset="0"/>
                <a:cs typeface="Times New Roman" panose="02020603050405020304" pitchFamily="18" charset="0"/>
              </a:rPr>
              <a:t>. </a:t>
            </a:r>
            <a:endParaRPr lang="en-US" sz="4000" i="1" kern="100" dirty="0">
              <a:solidFill>
                <a:srgbClr val="FF0000"/>
              </a:solidFill>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E981050-09A0-43D3-8527-20B1670CD73D}"/>
              </a:ext>
            </a:extLst>
          </p:cNvPr>
          <p:cNvSpPr txBox="1"/>
          <p:nvPr/>
        </p:nvSpPr>
        <p:spPr>
          <a:xfrm>
            <a:off x="803672" y="1975388"/>
            <a:ext cx="11388328" cy="1569660"/>
          </a:xfrm>
          <a:prstGeom prst="rect">
            <a:avLst/>
          </a:prstGeom>
          <a:noFill/>
        </p:spPr>
        <p:txBody>
          <a:bodyPr wrap="square">
            <a:spAutoFit/>
          </a:bodyPr>
          <a:lstStyle/>
          <a:p>
            <a:pPr>
              <a:lnSpc>
                <a:spcPct val="200000"/>
              </a:lnSpc>
            </a:pPr>
            <a:r>
              <a:rPr lang="vi-VN" sz="2400" b="1" i="1" dirty="0" smtClean="0">
                <a:solidFill>
                  <a:srgbClr val="FF0000"/>
                </a:solidFill>
              </a:rPr>
              <a:t>+ Con thỏ trắng</a:t>
            </a:r>
            <a:r>
              <a:rPr lang="vi-VN" sz="2400" b="1" dirty="0" smtClean="0">
                <a:solidFill>
                  <a:srgbClr val="FF0000"/>
                </a:solidFill>
              </a:rPr>
              <a:t>: </a:t>
            </a:r>
            <a:r>
              <a:rPr lang="vi-VN" sz="2400" b="1" dirty="0" smtClean="0">
                <a:solidFill>
                  <a:srgbClr val="0070C0"/>
                </a:solidFill>
              </a:rPr>
              <a:t>Tả con thỏ </a:t>
            </a:r>
            <a:r>
              <a:rPr lang="vi-VN" sz="2400" b="1" i="1" dirty="0" smtClean="0">
                <a:solidFill>
                  <a:srgbClr val="FF0000"/>
                </a:solidFill>
              </a:rPr>
              <a:t>trong thời điểm nhất định </a:t>
            </a:r>
            <a:r>
              <a:rPr lang="vi-VN" sz="2400" b="1" dirty="0" smtClean="0">
                <a:solidFill>
                  <a:srgbClr val="0070C0"/>
                </a:solidFill>
              </a:rPr>
              <a:t>(tả lần lượt ngoại hình, hoạt động của con thỏ trong thời điểm người viết quan sát). </a:t>
            </a:r>
          </a:p>
        </p:txBody>
      </p:sp>
      <p:sp>
        <p:nvSpPr>
          <p:cNvPr id="5" name="TextBox 4">
            <a:extLst>
              <a:ext uri="{FF2B5EF4-FFF2-40B4-BE49-F238E27FC236}">
                <a16:creationId xmlns:a16="http://schemas.microsoft.com/office/drawing/2014/main" id="{AE981050-09A0-43D3-8527-20B1670CD73D}"/>
              </a:ext>
            </a:extLst>
          </p:cNvPr>
          <p:cNvSpPr txBox="1"/>
          <p:nvPr/>
        </p:nvSpPr>
        <p:spPr>
          <a:xfrm>
            <a:off x="890588" y="3567811"/>
            <a:ext cx="11388328" cy="2308324"/>
          </a:xfrm>
          <a:prstGeom prst="rect">
            <a:avLst/>
          </a:prstGeom>
          <a:noFill/>
        </p:spPr>
        <p:txBody>
          <a:bodyPr wrap="square">
            <a:spAutoFit/>
          </a:bodyPr>
          <a:lstStyle/>
          <a:p>
            <a:pPr>
              <a:lnSpc>
                <a:spcPct val="200000"/>
              </a:lnSpc>
            </a:pPr>
            <a:r>
              <a:rPr lang="vi-VN" sz="2400" b="1" i="1" dirty="0" smtClean="0">
                <a:solidFill>
                  <a:srgbClr val="FF0000"/>
                </a:solidFill>
              </a:rPr>
              <a:t>+ Điệu múa trên đồng cỏ</a:t>
            </a:r>
            <a:r>
              <a:rPr lang="vi-VN" sz="2400" b="1" dirty="0" smtClean="0">
                <a:solidFill>
                  <a:srgbClr val="FF0000"/>
                </a:solidFill>
              </a:rPr>
              <a:t>: </a:t>
            </a:r>
            <a:r>
              <a:rPr lang="vi-VN" sz="2400" b="1" dirty="0" smtClean="0">
                <a:solidFill>
                  <a:srgbClr val="0070C0"/>
                </a:solidFill>
              </a:rPr>
              <a:t>Tả theo </a:t>
            </a:r>
            <a:r>
              <a:rPr lang="vi-VN" sz="2400" b="1" i="1" dirty="0" smtClean="0">
                <a:solidFill>
                  <a:srgbClr val="FF0000"/>
                </a:solidFill>
              </a:rPr>
              <a:t>trình tự thời gian</a:t>
            </a:r>
            <a:r>
              <a:rPr lang="vi-VN" sz="2400" b="1" i="1" dirty="0" smtClean="0">
                <a:solidFill>
                  <a:srgbClr val="0070C0"/>
                </a:solidFill>
              </a:rPr>
              <a:t> </a:t>
            </a:r>
            <a:r>
              <a:rPr lang="vi-VN" sz="2400" b="1" dirty="0" smtClean="0">
                <a:solidFill>
                  <a:srgbClr val="0070C0"/>
                </a:solidFill>
              </a:rPr>
              <a:t>(từ lúc đàn chim bay về đến lúc chim chồng làm tổ, kiếm thức ăn cho chim vợ; chim non ra đời, rồi lớn lên, tập múa). </a:t>
            </a:r>
          </a:p>
        </p:txBody>
      </p:sp>
    </p:spTree>
    <p:extLst>
      <p:ext uri="{BB962C8B-B14F-4D97-AF65-F5344CB8AC3E}">
        <p14:creationId xmlns:p14="http://schemas.microsoft.com/office/powerpoint/2010/main" val="37245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smtClean="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2207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9" name="TextBox 8">
            <a:extLst>
              <a:ext uri="{FF2B5EF4-FFF2-40B4-BE49-F238E27FC236}">
                <a16:creationId xmlns:a16="http://schemas.microsoft.com/office/drawing/2014/main" id="{B4F48BC8-F553-4198-873F-ED87DF6667BF}"/>
              </a:ext>
            </a:extLst>
          </p:cNvPr>
          <p:cNvSpPr txBox="1"/>
          <p:nvPr/>
        </p:nvSpPr>
        <p:spPr>
          <a:xfrm>
            <a:off x="371476" y="2057400"/>
            <a:ext cx="10525123" cy="1938992"/>
          </a:xfrm>
          <a:prstGeom prst="rect">
            <a:avLst/>
          </a:prstGeom>
          <a:noFill/>
        </p:spPr>
        <p:txBody>
          <a:bodyPr wrap="square">
            <a:spAutoFit/>
          </a:bodyPr>
          <a:lstStyle/>
          <a:p>
            <a:r>
              <a:rPr lang="vi-VN" sz="4000" b="1" dirty="0" smtClean="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Chuẩn bị cho bài viết 3 </a:t>
            </a:r>
          </a:p>
          <a:p>
            <a:r>
              <a:rPr lang="vi-VN" sz="4000" b="1" dirty="0" smtClean="0">
                <a:solidFill>
                  <a:srgbClr val="0070C0"/>
                </a:solidFill>
                <a:latin typeface="Times New Roman" panose="02020603050405020304" pitchFamily="18" charset="0"/>
                <a:cs typeface="Times New Roman" panose="02020603050405020304" pitchFamily="18" charset="0"/>
              </a:rPr>
              <a:t>    Quan sát trước một con vật ở nhà, ghi lại kết quả quan sát hình dáng, hoạt động của con vật.</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7AB981-34C3-46EA-8410-43DD6C45035C}"/>
              </a:ext>
            </a:extLst>
          </p:cNvPr>
          <p:cNvSpPr txBox="1"/>
          <p:nvPr/>
        </p:nvSpPr>
        <p:spPr>
          <a:xfrm>
            <a:off x="1654892" y="447818"/>
            <a:ext cx="2795958"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Dặn dò</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9023624" cy="1107996"/>
          </a:xfrm>
          <a:prstGeom prst="rect">
            <a:avLst/>
          </a:prstGeom>
          <a:noFill/>
        </p:spPr>
        <p:txBody>
          <a:bodyPr wrap="none" rtlCol="0">
            <a:spAutoFit/>
          </a:bodyPr>
          <a:lstStyle/>
          <a:p>
            <a:pPr algn="l"/>
            <a:r>
              <a:rPr lang="en-US" sz="6600" b="1" dirty="0" smtClean="0">
                <a:solidFill>
                  <a:srgbClr val="FF0000"/>
                </a:solidFill>
                <a:latin typeface="Times New Roman" panose="02020603050405020304" pitchFamily="18" charset="0"/>
                <a:cs typeface="Times New Roman" panose="02020603050405020304" pitchFamily="18" charset="0"/>
              </a:rPr>
              <a:t>TRÒ CHƠI – ĐỐ BẠN?</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736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616959" y="1053207"/>
            <a:ext cx="4196953" cy="4401205"/>
          </a:xfrm>
          <a:prstGeom prst="rect">
            <a:avLst/>
          </a:prstGeom>
          <a:noFill/>
        </p:spPr>
        <p:txBody>
          <a:bodyPr wrap="square">
            <a:spAutoFit/>
          </a:bodyPr>
          <a:lstStyle/>
          <a:p>
            <a:pPr>
              <a:lnSpc>
                <a:spcPct val="200000"/>
              </a:lnSpc>
            </a:pPr>
            <a:r>
              <a:rPr lang="en-US" sz="2800" b="1" dirty="0" err="1" smtClean="0">
                <a:solidFill>
                  <a:srgbClr val="0070C0"/>
                </a:solidFill>
              </a:rPr>
              <a:t>Thường</a:t>
            </a:r>
            <a:r>
              <a:rPr lang="en-US" sz="2800" b="1" dirty="0" smtClean="0">
                <a:solidFill>
                  <a:srgbClr val="0070C0"/>
                </a:solidFill>
              </a:rPr>
              <a:t> </a:t>
            </a:r>
            <a:r>
              <a:rPr lang="en-US" sz="2800" b="1" dirty="0" err="1" smtClean="0">
                <a:solidFill>
                  <a:srgbClr val="0070C0"/>
                </a:solidFill>
              </a:rPr>
              <a:t>nằm</a:t>
            </a:r>
            <a:r>
              <a:rPr lang="en-US" sz="2800" b="1" dirty="0" smtClean="0">
                <a:solidFill>
                  <a:srgbClr val="0070C0"/>
                </a:solidFill>
              </a:rPr>
              <a:t> </a:t>
            </a:r>
            <a:r>
              <a:rPr lang="en-US" sz="2800" b="1" dirty="0" err="1" smtClean="0">
                <a:solidFill>
                  <a:srgbClr val="0070C0"/>
                </a:solidFill>
              </a:rPr>
              <a:t>đầu</a:t>
            </a:r>
            <a:r>
              <a:rPr lang="en-US" sz="2800" b="1" dirty="0" smtClean="0">
                <a:solidFill>
                  <a:srgbClr val="0070C0"/>
                </a:solidFill>
              </a:rPr>
              <a:t> </a:t>
            </a:r>
            <a:r>
              <a:rPr lang="en-US" sz="2800" b="1" dirty="0" err="1" smtClean="0">
                <a:solidFill>
                  <a:srgbClr val="0070C0"/>
                </a:solidFill>
              </a:rPr>
              <a:t>hè</a:t>
            </a:r>
            <a:endParaRPr lang="en-US" sz="2800" b="1" dirty="0" smtClean="0">
              <a:solidFill>
                <a:srgbClr val="0070C0"/>
              </a:solidFill>
            </a:endParaRPr>
          </a:p>
          <a:p>
            <a:pPr>
              <a:lnSpc>
                <a:spcPct val="200000"/>
              </a:lnSpc>
            </a:pPr>
            <a:r>
              <a:rPr lang="en-US" sz="2800" b="1" dirty="0" err="1" smtClean="0">
                <a:solidFill>
                  <a:srgbClr val="0070C0"/>
                </a:solidFill>
              </a:rPr>
              <a:t>Giữ</a:t>
            </a:r>
            <a:r>
              <a:rPr lang="en-US" sz="2800" b="1" dirty="0" smtClean="0">
                <a:solidFill>
                  <a:srgbClr val="0070C0"/>
                </a:solidFill>
              </a:rPr>
              <a:t> </a:t>
            </a:r>
            <a:r>
              <a:rPr lang="en-US" sz="2800" b="1" dirty="0" err="1" smtClean="0">
                <a:solidFill>
                  <a:srgbClr val="0070C0"/>
                </a:solidFill>
              </a:rPr>
              <a:t>nhà</a:t>
            </a:r>
            <a:r>
              <a:rPr lang="en-US" sz="2800" b="1" dirty="0" smtClean="0">
                <a:solidFill>
                  <a:srgbClr val="0070C0"/>
                </a:solidFill>
              </a:rPr>
              <a:t> </a:t>
            </a:r>
            <a:r>
              <a:rPr lang="en-US" sz="2800" b="1" dirty="0" err="1" smtClean="0">
                <a:solidFill>
                  <a:srgbClr val="0070C0"/>
                </a:solidFill>
              </a:rPr>
              <a:t>cho</a:t>
            </a:r>
            <a:r>
              <a:rPr lang="en-US" sz="2800" b="1" dirty="0" smtClean="0">
                <a:solidFill>
                  <a:srgbClr val="0070C0"/>
                </a:solidFill>
              </a:rPr>
              <a:t> </a:t>
            </a:r>
            <a:r>
              <a:rPr lang="en-US" sz="2800" b="1" dirty="0" err="1" smtClean="0">
                <a:solidFill>
                  <a:srgbClr val="0070C0"/>
                </a:solidFill>
              </a:rPr>
              <a:t>chủ</a:t>
            </a:r>
            <a:endParaRPr lang="en-US" sz="2800" b="1" dirty="0" smtClean="0">
              <a:solidFill>
                <a:srgbClr val="0070C0"/>
              </a:solidFill>
            </a:endParaRPr>
          </a:p>
          <a:p>
            <a:pPr>
              <a:lnSpc>
                <a:spcPct val="200000"/>
              </a:lnSpc>
            </a:pPr>
            <a:r>
              <a:rPr lang="en-US" sz="2800" b="1" dirty="0" err="1" smtClean="0">
                <a:solidFill>
                  <a:srgbClr val="0070C0"/>
                </a:solidFill>
              </a:rPr>
              <a:t>Người</a:t>
            </a:r>
            <a:r>
              <a:rPr lang="en-US" sz="2800" b="1" dirty="0" smtClean="0">
                <a:solidFill>
                  <a:srgbClr val="0070C0"/>
                </a:solidFill>
              </a:rPr>
              <a:t> </a:t>
            </a:r>
            <a:r>
              <a:rPr lang="en-US" sz="2800" b="1" dirty="0" err="1" smtClean="0">
                <a:solidFill>
                  <a:srgbClr val="0070C0"/>
                </a:solidFill>
              </a:rPr>
              <a:t>lại</a:t>
            </a:r>
            <a:r>
              <a:rPr lang="en-US" sz="2800" b="1" dirty="0" smtClean="0">
                <a:solidFill>
                  <a:srgbClr val="0070C0"/>
                </a:solidFill>
              </a:rPr>
              <a:t> </a:t>
            </a:r>
            <a:r>
              <a:rPr lang="en-US" sz="2800" b="1" dirty="0" err="1" smtClean="0">
                <a:solidFill>
                  <a:srgbClr val="0070C0"/>
                </a:solidFill>
              </a:rPr>
              <a:t>nó</a:t>
            </a:r>
            <a:r>
              <a:rPr lang="en-US" sz="2800" b="1" dirty="0" smtClean="0">
                <a:solidFill>
                  <a:srgbClr val="0070C0"/>
                </a:solidFill>
              </a:rPr>
              <a:t> </a:t>
            </a:r>
            <a:r>
              <a:rPr lang="en-US" sz="2800" b="1" dirty="0" err="1" smtClean="0">
                <a:solidFill>
                  <a:srgbClr val="0070C0"/>
                </a:solidFill>
              </a:rPr>
              <a:t>sủa</a:t>
            </a:r>
            <a:endParaRPr lang="en-US" sz="2800" b="1" dirty="0" smtClean="0">
              <a:solidFill>
                <a:srgbClr val="0070C0"/>
              </a:solidFill>
            </a:endParaRPr>
          </a:p>
          <a:p>
            <a:pPr>
              <a:lnSpc>
                <a:spcPct val="200000"/>
              </a:lnSpc>
            </a:pPr>
            <a:r>
              <a:rPr lang="en-US" sz="2800" b="1" dirty="0" err="1" smtClean="0">
                <a:solidFill>
                  <a:srgbClr val="0070C0"/>
                </a:solidFill>
              </a:rPr>
              <a:t>Người</a:t>
            </a:r>
            <a:r>
              <a:rPr lang="en-US" sz="2800" b="1" dirty="0" smtClean="0">
                <a:solidFill>
                  <a:srgbClr val="0070C0"/>
                </a:solidFill>
              </a:rPr>
              <a:t> </a:t>
            </a:r>
            <a:r>
              <a:rPr lang="en-US" sz="2800" b="1" dirty="0" err="1" smtClean="0">
                <a:solidFill>
                  <a:srgbClr val="0070C0"/>
                </a:solidFill>
              </a:rPr>
              <a:t>quen</a:t>
            </a:r>
            <a:r>
              <a:rPr lang="en-US" sz="2800" b="1" dirty="0" smtClean="0">
                <a:solidFill>
                  <a:srgbClr val="0070C0"/>
                </a:solidFill>
              </a:rPr>
              <a:t> </a:t>
            </a:r>
            <a:r>
              <a:rPr lang="en-US" sz="2800" b="1" dirty="0" err="1" smtClean="0">
                <a:solidFill>
                  <a:srgbClr val="0070C0"/>
                </a:solidFill>
              </a:rPr>
              <a:t>nó</a:t>
            </a:r>
            <a:r>
              <a:rPr lang="en-US" sz="2800" b="1" dirty="0" smtClean="0">
                <a:solidFill>
                  <a:srgbClr val="0070C0"/>
                </a:solidFill>
              </a:rPr>
              <a:t> </a:t>
            </a:r>
            <a:r>
              <a:rPr lang="en-US" sz="2800" b="1" dirty="0" err="1" smtClean="0">
                <a:solidFill>
                  <a:srgbClr val="0070C0"/>
                </a:solidFill>
              </a:rPr>
              <a:t>mừng</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1026" name="Picture 2" descr="Những Chú Chó Dễ Thương Nhất Thế Giới Mà Bạn Không Thể Bỏ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912" y="1445624"/>
            <a:ext cx="4715691" cy="314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75245" y="1401550"/>
            <a:ext cx="5734560" cy="3539430"/>
          </a:xfrm>
          <a:prstGeom prst="rect">
            <a:avLst/>
          </a:prstGeom>
          <a:noFill/>
        </p:spPr>
        <p:txBody>
          <a:bodyPr wrap="square">
            <a:spAutoFit/>
          </a:bodyPr>
          <a:lstStyle/>
          <a:p>
            <a:pPr>
              <a:lnSpc>
                <a:spcPct val="200000"/>
              </a:lnSpc>
            </a:pPr>
            <a:r>
              <a:rPr lang="en-US" sz="2800" b="1" dirty="0" smtClean="0">
                <a:solidFill>
                  <a:srgbClr val="0070C0"/>
                </a:solidFill>
              </a:rPr>
              <a:t>Con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hai</a:t>
            </a:r>
            <a:r>
              <a:rPr lang="en-US" sz="2800" b="1" dirty="0" smtClean="0">
                <a:solidFill>
                  <a:srgbClr val="0070C0"/>
                </a:solidFill>
              </a:rPr>
              <a:t> </a:t>
            </a:r>
            <a:r>
              <a:rPr lang="en-US" sz="2800" b="1" dirty="0" err="1" smtClean="0">
                <a:solidFill>
                  <a:srgbClr val="0070C0"/>
                </a:solidFill>
              </a:rPr>
              <a:t>mắt</a:t>
            </a:r>
            <a:r>
              <a:rPr lang="en-US" sz="2800" b="1" dirty="0" smtClean="0">
                <a:solidFill>
                  <a:srgbClr val="0070C0"/>
                </a:solidFill>
              </a:rPr>
              <a:t> </a:t>
            </a:r>
            <a:r>
              <a:rPr lang="en-US" sz="2800" b="1" dirty="0" err="1" smtClean="0">
                <a:solidFill>
                  <a:srgbClr val="0070C0"/>
                </a:solidFill>
              </a:rPr>
              <a:t>trong</a:t>
            </a:r>
            <a:r>
              <a:rPr lang="en-US" sz="2800" b="1" dirty="0" smtClean="0">
                <a:solidFill>
                  <a:srgbClr val="0070C0"/>
                </a:solidFill>
              </a:rPr>
              <a:t> </a:t>
            </a:r>
            <a:r>
              <a:rPr lang="en-US" sz="2800" b="1" dirty="0" err="1" smtClean="0">
                <a:solidFill>
                  <a:srgbClr val="0070C0"/>
                </a:solidFill>
              </a:rPr>
              <a:t>veo</a:t>
            </a:r>
            <a:endParaRPr lang="en-US" sz="2800" b="1" dirty="0" smtClean="0">
              <a:solidFill>
                <a:srgbClr val="0070C0"/>
              </a:solidFill>
            </a:endParaRPr>
          </a:p>
          <a:p>
            <a:pPr>
              <a:lnSpc>
                <a:spcPct val="200000"/>
              </a:lnSpc>
            </a:pPr>
            <a:r>
              <a:rPr lang="en-US" sz="2800" b="1" dirty="0" err="1" smtClean="0">
                <a:solidFill>
                  <a:srgbClr val="0070C0"/>
                </a:solidFill>
              </a:rPr>
              <a:t>Thích</a:t>
            </a:r>
            <a:r>
              <a:rPr lang="en-US" sz="2800" b="1" dirty="0" smtClean="0">
                <a:solidFill>
                  <a:srgbClr val="0070C0"/>
                </a:solidFill>
              </a:rPr>
              <a:t> </a:t>
            </a:r>
            <a:r>
              <a:rPr lang="en-US" sz="2800" b="1" dirty="0" err="1" smtClean="0">
                <a:solidFill>
                  <a:srgbClr val="0070C0"/>
                </a:solidFill>
              </a:rPr>
              <a:t>nằm</a:t>
            </a:r>
            <a:r>
              <a:rPr lang="en-US" sz="2800" b="1" dirty="0" smtClean="0">
                <a:solidFill>
                  <a:srgbClr val="0070C0"/>
                </a:solidFill>
              </a:rPr>
              <a:t> </a:t>
            </a:r>
            <a:r>
              <a:rPr lang="en-US" sz="2800" b="1" dirty="0" err="1" smtClean="0">
                <a:solidFill>
                  <a:srgbClr val="0070C0"/>
                </a:solidFill>
              </a:rPr>
              <a:t>sưởi</a:t>
            </a:r>
            <a:r>
              <a:rPr lang="en-US" sz="2800" b="1" dirty="0" smtClean="0">
                <a:solidFill>
                  <a:srgbClr val="0070C0"/>
                </a:solidFill>
              </a:rPr>
              <a:t> </a:t>
            </a:r>
            <a:r>
              <a:rPr lang="en-US" sz="2800" b="1" dirty="0" err="1" smtClean="0">
                <a:solidFill>
                  <a:srgbClr val="0070C0"/>
                </a:solidFill>
              </a:rPr>
              <a:t>nắng</a:t>
            </a:r>
            <a:endParaRPr lang="en-US" sz="2800" b="1" dirty="0">
              <a:solidFill>
                <a:srgbClr val="0070C0"/>
              </a:solidFill>
            </a:endParaRPr>
          </a:p>
          <a:p>
            <a:pPr>
              <a:lnSpc>
                <a:spcPct val="200000"/>
              </a:lnSpc>
            </a:pPr>
            <a:r>
              <a:rPr lang="en-US" sz="2800" b="1" dirty="0" err="1" smtClean="0">
                <a:solidFill>
                  <a:srgbClr val="0070C0"/>
                </a:solidFill>
              </a:rPr>
              <a:t>Thích</a:t>
            </a:r>
            <a:r>
              <a:rPr lang="en-US" sz="2800" b="1" dirty="0" smtClean="0">
                <a:solidFill>
                  <a:srgbClr val="0070C0"/>
                </a:solidFill>
              </a:rPr>
              <a:t> </a:t>
            </a:r>
            <a:r>
              <a:rPr lang="en-US" sz="2800" b="1" dirty="0" err="1" smtClean="0">
                <a:solidFill>
                  <a:srgbClr val="0070C0"/>
                </a:solidFill>
              </a:rPr>
              <a:t>trèo</a:t>
            </a:r>
            <a:r>
              <a:rPr lang="en-US" sz="2800" b="1" dirty="0" smtClean="0">
                <a:solidFill>
                  <a:srgbClr val="0070C0"/>
                </a:solidFill>
              </a:rPr>
              <a:t> </a:t>
            </a:r>
            <a:r>
              <a:rPr lang="en-US" sz="2800" b="1" dirty="0" err="1" smtClean="0">
                <a:solidFill>
                  <a:srgbClr val="0070C0"/>
                </a:solidFill>
              </a:rPr>
              <a:t>cây</a:t>
            </a:r>
            <a:r>
              <a:rPr lang="en-US" sz="2800" b="1" dirty="0" smtClean="0">
                <a:solidFill>
                  <a:srgbClr val="0070C0"/>
                </a:solidFill>
              </a:rPr>
              <a:t> </a:t>
            </a:r>
            <a:r>
              <a:rPr lang="en-US" sz="2800" b="1" dirty="0" err="1" smtClean="0">
                <a:solidFill>
                  <a:srgbClr val="0070C0"/>
                </a:solidFill>
              </a:rPr>
              <a:t>cau</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2052" name="Picture 4" descr="Bộ Sưu Tập 999+ Hình Con Mèo Ngầu Với Chất Lượng 4K Cực Đỉ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08" y="600891"/>
            <a:ext cx="4450079" cy="556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83062" y="130098"/>
            <a:ext cx="7188892" cy="2677656"/>
          </a:xfrm>
          <a:prstGeom prst="rect">
            <a:avLst/>
          </a:prstGeom>
          <a:noFill/>
        </p:spPr>
        <p:txBody>
          <a:bodyPr wrap="square">
            <a:spAutoFit/>
          </a:bodyPr>
          <a:lstStyle/>
          <a:p>
            <a:pPr>
              <a:lnSpc>
                <a:spcPct val="200000"/>
              </a:lnSpc>
            </a:pPr>
            <a:r>
              <a:rPr lang="en-US" sz="2800" b="1" dirty="0" smtClean="0">
                <a:solidFill>
                  <a:srgbClr val="0070C0"/>
                </a:solidFill>
              </a:rPr>
              <a:t>           </a:t>
            </a:r>
            <a:r>
              <a:rPr lang="en-US" sz="2800" b="1" dirty="0" err="1" smtClean="0">
                <a:solidFill>
                  <a:srgbClr val="0070C0"/>
                </a:solidFill>
              </a:rPr>
              <a:t>Cá</a:t>
            </a:r>
            <a:r>
              <a:rPr lang="en-US" sz="2800" b="1" dirty="0" smtClean="0">
                <a:solidFill>
                  <a:srgbClr val="0070C0"/>
                </a:solidFill>
              </a:rPr>
              <a:t>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vốn</a:t>
            </a:r>
            <a:r>
              <a:rPr lang="en-US" sz="2800" b="1" dirty="0" smtClean="0">
                <a:solidFill>
                  <a:srgbClr val="0070C0"/>
                </a:solidFill>
              </a:rPr>
              <a:t> </a:t>
            </a:r>
            <a:r>
              <a:rPr lang="en-US" sz="2800" b="1" dirty="0" err="1" smtClean="0">
                <a:solidFill>
                  <a:srgbClr val="0070C0"/>
                </a:solidFill>
              </a:rPr>
              <a:t>rất</a:t>
            </a:r>
            <a:r>
              <a:rPr lang="en-US" sz="2800" b="1" dirty="0" smtClean="0">
                <a:solidFill>
                  <a:srgbClr val="0070C0"/>
                </a:solidFill>
              </a:rPr>
              <a:t> </a:t>
            </a:r>
            <a:r>
              <a:rPr lang="en-US" sz="2800" b="1" dirty="0" err="1" smtClean="0">
                <a:solidFill>
                  <a:srgbClr val="0070C0"/>
                </a:solidFill>
              </a:rPr>
              <a:t>hiền</a:t>
            </a:r>
            <a:r>
              <a:rPr lang="en-US" sz="2800" b="1" dirty="0" smtClean="0">
                <a:solidFill>
                  <a:srgbClr val="0070C0"/>
                </a:solidFill>
              </a:rPr>
              <a:t> </a:t>
            </a:r>
            <a:r>
              <a:rPr lang="en-US" sz="2800" b="1" dirty="0" err="1" smtClean="0">
                <a:solidFill>
                  <a:srgbClr val="0070C0"/>
                </a:solidFill>
              </a:rPr>
              <a:t>lành</a:t>
            </a:r>
            <a:endParaRPr lang="en-US" sz="2800" b="1" dirty="0" smtClean="0">
              <a:solidFill>
                <a:srgbClr val="0070C0"/>
              </a:solidFill>
            </a:endParaRPr>
          </a:p>
          <a:p>
            <a:pPr>
              <a:lnSpc>
                <a:spcPct val="200000"/>
              </a:lnSpc>
            </a:pPr>
            <a:r>
              <a:rPr lang="en-US" sz="2800" b="1" dirty="0" err="1" smtClean="0">
                <a:solidFill>
                  <a:srgbClr val="0070C0"/>
                </a:solidFill>
              </a:rPr>
              <a:t>Xưa</a:t>
            </a:r>
            <a:r>
              <a:rPr lang="en-US" sz="2800" b="1" dirty="0" smtClean="0">
                <a:solidFill>
                  <a:srgbClr val="0070C0"/>
                </a:solidFill>
              </a:rPr>
              <a:t> </a:t>
            </a:r>
            <a:r>
              <a:rPr lang="en-US" sz="2800" b="1" dirty="0" err="1" smtClean="0">
                <a:solidFill>
                  <a:srgbClr val="0070C0"/>
                </a:solidFill>
              </a:rPr>
              <a:t>được</a:t>
            </a:r>
            <a:r>
              <a:rPr lang="en-US" sz="2800" b="1" dirty="0" smtClean="0">
                <a:solidFill>
                  <a:srgbClr val="0070C0"/>
                </a:solidFill>
              </a:rPr>
              <a:t> </a:t>
            </a:r>
            <a:r>
              <a:rPr lang="en-US" sz="2800" b="1" dirty="0" err="1" smtClean="0">
                <a:solidFill>
                  <a:srgbClr val="0070C0"/>
                </a:solidFill>
              </a:rPr>
              <a:t>chị</a:t>
            </a:r>
            <a:r>
              <a:rPr lang="en-US" sz="2800" b="1" dirty="0" smtClean="0">
                <a:solidFill>
                  <a:srgbClr val="0070C0"/>
                </a:solidFill>
              </a:rPr>
              <a:t> </a:t>
            </a:r>
            <a:r>
              <a:rPr lang="en-US" sz="2800" b="1" dirty="0" err="1" smtClean="0">
                <a:solidFill>
                  <a:srgbClr val="0070C0"/>
                </a:solidFill>
              </a:rPr>
              <a:t>Tấm</a:t>
            </a:r>
            <a:r>
              <a:rPr lang="en-US" sz="2800" b="1" dirty="0" smtClean="0">
                <a:solidFill>
                  <a:srgbClr val="0070C0"/>
                </a:solidFill>
              </a:rPr>
              <a:t> </a:t>
            </a:r>
            <a:r>
              <a:rPr lang="en-US" sz="2800" b="1" dirty="0" err="1" smtClean="0">
                <a:solidFill>
                  <a:srgbClr val="0070C0"/>
                </a:solidFill>
              </a:rPr>
              <a:t>dỗ</a:t>
            </a:r>
            <a:r>
              <a:rPr lang="en-US" sz="2800" b="1" dirty="0" smtClean="0">
                <a:solidFill>
                  <a:srgbClr val="0070C0"/>
                </a:solidFill>
              </a:rPr>
              <a:t> </a:t>
            </a:r>
            <a:r>
              <a:rPr lang="en-US" sz="2800" b="1" dirty="0" err="1" smtClean="0">
                <a:solidFill>
                  <a:srgbClr val="0070C0"/>
                </a:solidFill>
              </a:rPr>
              <a:t>dành</a:t>
            </a:r>
            <a:r>
              <a:rPr lang="en-US" sz="2800" b="1" dirty="0" smtClean="0">
                <a:solidFill>
                  <a:srgbClr val="0070C0"/>
                </a:solidFill>
              </a:rPr>
              <a:t> </a:t>
            </a:r>
            <a:r>
              <a:rPr lang="en-US" sz="2800" b="1" dirty="0" err="1" smtClean="0">
                <a:solidFill>
                  <a:srgbClr val="0070C0"/>
                </a:solidFill>
              </a:rPr>
              <a:t>nuôi</a:t>
            </a:r>
            <a:r>
              <a:rPr lang="en-US" sz="2800" b="1" dirty="0" smtClean="0">
                <a:solidFill>
                  <a:srgbClr val="0070C0"/>
                </a:solidFill>
              </a:rPr>
              <a:t> </a:t>
            </a:r>
            <a:r>
              <a:rPr lang="en-US" sz="2800" b="1" dirty="0" err="1" smtClean="0">
                <a:solidFill>
                  <a:srgbClr val="0070C0"/>
                </a:solidFill>
              </a:rPr>
              <a:t>cơm</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4098" name="Picture 2" descr="Cá bống thực sự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6" y="2024605"/>
            <a:ext cx="6192973" cy="397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1480457" y="1506053"/>
            <a:ext cx="5263786" cy="3539430"/>
          </a:xfrm>
          <a:prstGeom prst="rect">
            <a:avLst/>
          </a:prstGeom>
          <a:noFill/>
        </p:spPr>
        <p:txBody>
          <a:bodyPr wrap="square">
            <a:spAutoFit/>
          </a:bodyPr>
          <a:lstStyle/>
          <a:p>
            <a:pPr>
              <a:lnSpc>
                <a:spcPct val="200000"/>
              </a:lnSpc>
            </a:pPr>
            <a:r>
              <a:rPr lang="en-US" sz="2800" b="1" dirty="0" smtClean="0">
                <a:solidFill>
                  <a:srgbClr val="0070C0"/>
                </a:solidFill>
              </a:rPr>
              <a:t>Con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đuôi</a:t>
            </a:r>
            <a:r>
              <a:rPr lang="en-US" sz="2800" b="1" dirty="0" smtClean="0">
                <a:solidFill>
                  <a:srgbClr val="0070C0"/>
                </a:solidFill>
              </a:rPr>
              <a:t> </a:t>
            </a:r>
            <a:r>
              <a:rPr lang="en-US" sz="2800" b="1" dirty="0" err="1" smtClean="0">
                <a:solidFill>
                  <a:srgbClr val="0070C0"/>
                </a:solidFill>
              </a:rPr>
              <a:t>ngắn</a:t>
            </a:r>
            <a:r>
              <a:rPr lang="en-US" sz="2800" b="1" dirty="0" smtClean="0">
                <a:solidFill>
                  <a:srgbClr val="0070C0"/>
                </a:solidFill>
              </a:rPr>
              <a:t> tai </a:t>
            </a:r>
            <a:r>
              <a:rPr lang="en-US" sz="2800" b="1" dirty="0" err="1" smtClean="0">
                <a:solidFill>
                  <a:srgbClr val="0070C0"/>
                </a:solidFill>
              </a:rPr>
              <a:t>dài</a:t>
            </a:r>
            <a:endParaRPr lang="en-US" sz="2800" b="1" dirty="0" smtClean="0">
              <a:solidFill>
                <a:srgbClr val="0070C0"/>
              </a:solidFill>
            </a:endParaRPr>
          </a:p>
          <a:p>
            <a:pPr>
              <a:lnSpc>
                <a:spcPct val="200000"/>
              </a:lnSpc>
            </a:pPr>
            <a:r>
              <a:rPr lang="en-US" sz="2800" b="1" dirty="0" err="1" smtClean="0">
                <a:solidFill>
                  <a:srgbClr val="0070C0"/>
                </a:solidFill>
              </a:rPr>
              <a:t>Mắt</a:t>
            </a:r>
            <a:r>
              <a:rPr lang="en-US" sz="2800" b="1" dirty="0" smtClean="0">
                <a:solidFill>
                  <a:srgbClr val="0070C0"/>
                </a:solidFill>
              </a:rPr>
              <a:t> </a:t>
            </a:r>
            <a:r>
              <a:rPr lang="en-US" sz="2800" b="1" dirty="0" err="1" smtClean="0">
                <a:solidFill>
                  <a:srgbClr val="0070C0"/>
                </a:solidFill>
              </a:rPr>
              <a:t>hồng</a:t>
            </a:r>
            <a:r>
              <a:rPr lang="en-US" sz="2800" b="1" dirty="0" smtClean="0">
                <a:solidFill>
                  <a:srgbClr val="0070C0"/>
                </a:solidFill>
              </a:rPr>
              <a:t> </a:t>
            </a:r>
            <a:r>
              <a:rPr lang="en-US" sz="2800" b="1" dirty="0" err="1" smtClean="0">
                <a:solidFill>
                  <a:srgbClr val="0070C0"/>
                </a:solidFill>
              </a:rPr>
              <a:t>lông</a:t>
            </a:r>
            <a:r>
              <a:rPr lang="en-US" sz="2800" b="1" dirty="0" smtClean="0">
                <a:solidFill>
                  <a:srgbClr val="0070C0"/>
                </a:solidFill>
              </a:rPr>
              <a:t> </a:t>
            </a:r>
            <a:r>
              <a:rPr lang="en-US" sz="2800" b="1" dirty="0" err="1" smtClean="0">
                <a:solidFill>
                  <a:srgbClr val="0070C0"/>
                </a:solidFill>
              </a:rPr>
              <a:t>mượt</a:t>
            </a:r>
            <a:endParaRPr lang="en-US" sz="2800" b="1" dirty="0" smtClean="0">
              <a:solidFill>
                <a:srgbClr val="0070C0"/>
              </a:solidFill>
            </a:endParaRPr>
          </a:p>
          <a:p>
            <a:pPr>
              <a:lnSpc>
                <a:spcPct val="200000"/>
              </a:lnSpc>
            </a:pPr>
            <a:r>
              <a:rPr lang="en-US" sz="2800" b="1" dirty="0" err="1" smtClean="0">
                <a:solidFill>
                  <a:srgbClr val="0070C0"/>
                </a:solidFill>
              </a:rPr>
              <a:t>Có</a:t>
            </a:r>
            <a:r>
              <a:rPr lang="en-US" sz="2800" b="1" dirty="0" smtClean="0">
                <a:solidFill>
                  <a:srgbClr val="0070C0"/>
                </a:solidFill>
              </a:rPr>
              <a:t> </a:t>
            </a:r>
            <a:r>
              <a:rPr lang="en-US" sz="2800" b="1" dirty="0" err="1" smtClean="0">
                <a:solidFill>
                  <a:srgbClr val="0070C0"/>
                </a:solidFill>
              </a:rPr>
              <a:t>tài</a:t>
            </a:r>
            <a:r>
              <a:rPr lang="en-US" sz="2800" b="1" dirty="0" smtClean="0">
                <a:solidFill>
                  <a:srgbClr val="0070C0"/>
                </a:solidFill>
              </a:rPr>
              <a:t> </a:t>
            </a:r>
            <a:r>
              <a:rPr lang="en-US" sz="2800" b="1" dirty="0" err="1" smtClean="0">
                <a:solidFill>
                  <a:srgbClr val="0070C0"/>
                </a:solidFill>
              </a:rPr>
              <a:t>chạy</a:t>
            </a:r>
            <a:r>
              <a:rPr lang="en-US" sz="2800" b="1" dirty="0" smtClean="0">
                <a:solidFill>
                  <a:srgbClr val="0070C0"/>
                </a:solidFill>
              </a:rPr>
              <a:t> </a:t>
            </a:r>
            <a:r>
              <a:rPr lang="en-US" sz="2800" b="1" dirty="0" err="1" smtClean="0">
                <a:solidFill>
                  <a:srgbClr val="0070C0"/>
                </a:solidFill>
              </a:rPr>
              <a:t>nhanh</a:t>
            </a:r>
            <a:endParaRPr lang="en-US" sz="2800" b="1" dirty="0" smtClean="0">
              <a:solidFill>
                <a:srgbClr val="0070C0"/>
              </a:solidFill>
            </a:endParaRP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340137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966788" y="898368"/>
            <a:ext cx="10201275" cy="286232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000" b="1" u="sng"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 CON VẬT</a:t>
            </a:r>
          </a:p>
          <a:p>
            <a:pPr marL="180340" marR="0" algn="ctr">
              <a:lnSpc>
                <a:spcPct val="150000"/>
              </a:lnSpc>
              <a:spcBef>
                <a:spcPts val="0"/>
              </a:spcBef>
              <a:spcAft>
                <a:spcPts val="0"/>
              </a:spcAft>
              <a:tabLst>
                <a:tab pos="270510" algn="l"/>
              </a:tabLst>
            </a:pP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000" b="1" i="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 tạo của bài văn</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051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050-09A0-43D3-8527-20B1670CD73D}"/>
              </a:ext>
            </a:extLst>
          </p:cNvPr>
          <p:cNvSpPr txBox="1"/>
          <p:nvPr/>
        </p:nvSpPr>
        <p:spPr>
          <a:xfrm>
            <a:off x="622697" y="648532"/>
            <a:ext cx="3987403" cy="584775"/>
          </a:xfrm>
          <a:prstGeom prst="rect">
            <a:avLst/>
          </a:prstGeom>
          <a:noFill/>
        </p:spPr>
        <p:txBody>
          <a:bodyPr wrap="square">
            <a:spAutoFit/>
          </a:bodyPr>
          <a:lstStyle/>
          <a:p>
            <a:pPr marL="571500" indent="-571500">
              <a:buAutoNum type="romanUcPeriod"/>
            </a:pPr>
            <a:r>
              <a:rPr lang="vi-VN" sz="3200" b="1" dirty="0" smtClean="0">
                <a:solidFill>
                  <a:srgbClr val="FF0000"/>
                </a:solidFill>
              </a:rPr>
              <a:t>Nhận xét</a:t>
            </a:r>
          </a:p>
        </p:txBody>
      </p:sp>
      <p:sp>
        <p:nvSpPr>
          <p:cNvPr id="7" name="TextBox 6">
            <a:extLst>
              <a:ext uri="{FF2B5EF4-FFF2-40B4-BE49-F238E27FC236}">
                <a16:creationId xmlns:a16="http://schemas.microsoft.com/office/drawing/2014/main" id="{AE981050-09A0-43D3-8527-20B1670CD73D}"/>
              </a:ext>
            </a:extLst>
          </p:cNvPr>
          <p:cNvSpPr txBox="1"/>
          <p:nvPr/>
        </p:nvSpPr>
        <p:spPr>
          <a:xfrm>
            <a:off x="622697" y="1915357"/>
            <a:ext cx="4196953" cy="2543966"/>
          </a:xfrm>
          <a:prstGeom prst="rect">
            <a:avLst/>
          </a:prstGeom>
          <a:noFill/>
        </p:spPr>
        <p:txBody>
          <a:bodyPr wrap="square">
            <a:spAutoFit/>
          </a:bodyPr>
          <a:lstStyle/>
          <a:p>
            <a:pPr>
              <a:lnSpc>
                <a:spcPct val="200000"/>
              </a:lnSpc>
            </a:pPr>
            <a:r>
              <a:rPr lang="vi-VN" sz="2800" b="1" dirty="0" smtClean="0">
                <a:solidFill>
                  <a:srgbClr val="0070C0"/>
                </a:solidFill>
              </a:rPr>
              <a:t>1. Bài văn sau có mấy đoạn? Nêu tóm tắt nội dung của từng đoạn.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619</TotalTime>
  <Words>395</Words>
  <Application>Microsoft Office PowerPoint</Application>
  <PresentationFormat>Widescreen</PresentationFormat>
  <Paragraphs>74</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47</cp:revision>
  <dcterms:created xsi:type="dcterms:W3CDTF">2023-08-23T14:28:38Z</dcterms:created>
  <dcterms:modified xsi:type="dcterms:W3CDTF">2024-01-14T18:31:26Z</dcterms:modified>
</cp:coreProperties>
</file>