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8" r:id="rId4"/>
    <p:sldId id="257" r:id="rId5"/>
    <p:sldId id="270" r:id="rId6"/>
    <p:sldId id="271" r:id="rId7"/>
    <p:sldId id="272" r:id="rId8"/>
    <p:sldId id="273" r:id="rId9"/>
    <p:sldId id="259" r:id="rId10"/>
    <p:sldId id="274" r:id="rId11"/>
    <p:sldId id="275" r:id="rId12"/>
    <p:sldId id="276" r:id="rId13"/>
    <p:sldId id="277" r:id="rId14"/>
    <p:sldId id="264" r:id="rId15"/>
    <p:sldId id="278" r:id="rId16"/>
  </p:sldIdLst>
  <p:sldSz cx="18288000" cy="10287000"/>
  <p:notesSz cx="6858000" cy="9144000"/>
  <p:embeddedFontLst>
    <p:embeddedFont>
      <p:font typeface="Arial" panose="020B0604020202020204" pitchFamily="3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3505" autoAdjust="0"/>
  </p:normalViewPr>
  <p:slideViewPr>
    <p:cSldViewPr>
      <p:cViewPr varScale="1">
        <p:scale>
          <a:sx n="48" d="100"/>
          <a:sy n="48" d="100"/>
        </p:scale>
        <p:origin x="894" y="8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svg"/><Relationship Id="rId7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2600" y="3710372"/>
            <a:ext cx="3601380" cy="3816492"/>
          </a:xfrm>
          <a:custGeom>
            <a:avLst/>
            <a:gdLst/>
            <a:ahLst/>
            <a:cxnLst/>
            <a:rect l="l" t="t" r="r" b="b"/>
            <a:pathLst>
              <a:path w="4517045" h="4786850">
                <a:moveTo>
                  <a:pt x="0" y="0"/>
                </a:moveTo>
                <a:lnTo>
                  <a:pt x="4517046" y="0"/>
                </a:lnTo>
                <a:lnTo>
                  <a:pt x="4517046" y="4786850"/>
                </a:lnTo>
                <a:lnTo>
                  <a:pt x="0" y="4786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95777" y="1564251"/>
            <a:ext cx="7730328" cy="715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CẢ LỚP!</a:t>
            </a:r>
          </a:p>
          <a:p>
            <a:pPr marL="0" lvl="0" indent="0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BÀI HỌC MỚI!</a:t>
            </a:r>
            <a:endParaRPr lang="en-US" sz="80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216481" y="8031828"/>
            <a:ext cx="8014741" cy="2987313"/>
          </a:xfrm>
          <a:custGeom>
            <a:avLst/>
            <a:gdLst/>
            <a:ahLst/>
            <a:cxnLst/>
            <a:rect l="l" t="t" r="r" b="b"/>
            <a:pathLst>
              <a:path w="8014741" h="2987313">
                <a:moveTo>
                  <a:pt x="0" y="0"/>
                </a:moveTo>
                <a:lnTo>
                  <a:pt x="8014741" y="0"/>
                </a:lnTo>
                <a:lnTo>
                  <a:pt x="8014741" y="2987312"/>
                </a:lnTo>
                <a:lnTo>
                  <a:pt x="0" y="2987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3572348" y="-2677225"/>
            <a:ext cx="6712091" cy="8295843"/>
          </a:xfrm>
          <a:custGeom>
            <a:avLst/>
            <a:gdLst/>
            <a:ahLst/>
            <a:cxnLst/>
            <a:rect l="l" t="t" r="r" b="b"/>
            <a:pathLst>
              <a:path w="6712091" h="8295843">
                <a:moveTo>
                  <a:pt x="0" y="0"/>
                </a:moveTo>
                <a:lnTo>
                  <a:pt x="6712091" y="0"/>
                </a:lnTo>
                <a:lnTo>
                  <a:pt x="6712091" y="8295843"/>
                </a:lnTo>
                <a:lnTo>
                  <a:pt x="0" y="8295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-1824381" y="-1233661"/>
            <a:ext cx="8014741" cy="2987313"/>
          </a:xfrm>
          <a:custGeom>
            <a:avLst/>
            <a:gdLst/>
            <a:ahLst/>
            <a:cxnLst/>
            <a:rect l="l" t="t" r="r" b="b"/>
            <a:pathLst>
              <a:path w="8014741" h="2987313">
                <a:moveTo>
                  <a:pt x="0" y="0"/>
                </a:moveTo>
                <a:lnTo>
                  <a:pt x="8014741" y="0"/>
                </a:lnTo>
                <a:lnTo>
                  <a:pt x="8014741" y="2987313"/>
                </a:lnTo>
                <a:lnTo>
                  <a:pt x="0" y="29873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0151202">
            <a:off x="-1208043" y="8505971"/>
            <a:ext cx="3299187" cy="4077647"/>
          </a:xfrm>
          <a:custGeom>
            <a:avLst/>
            <a:gdLst/>
            <a:ahLst/>
            <a:cxnLst/>
            <a:rect l="l" t="t" r="r" b="b"/>
            <a:pathLst>
              <a:path w="3299187" h="4077647">
                <a:moveTo>
                  <a:pt x="0" y="0"/>
                </a:moveTo>
                <a:lnTo>
                  <a:pt x="3299188" y="0"/>
                </a:lnTo>
                <a:lnTo>
                  <a:pt x="3299188" y="4077647"/>
                </a:lnTo>
                <a:lnTo>
                  <a:pt x="0" y="4077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766568">
            <a:off x="-4638184" y="9429702"/>
            <a:ext cx="8955581" cy="7880911"/>
          </a:xfrm>
          <a:custGeom>
            <a:avLst/>
            <a:gdLst/>
            <a:ahLst/>
            <a:cxnLst/>
            <a:rect l="l" t="t" r="r" b="b"/>
            <a:pathLst>
              <a:path w="8955581" h="7880911">
                <a:moveTo>
                  <a:pt x="0" y="0"/>
                </a:moveTo>
                <a:lnTo>
                  <a:pt x="8955581" y="0"/>
                </a:lnTo>
                <a:lnTo>
                  <a:pt x="8955581" y="7880912"/>
                </a:lnTo>
                <a:lnTo>
                  <a:pt x="0" y="788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472322">
            <a:off x="14156743" y="6604750"/>
            <a:ext cx="923989" cy="2839073"/>
          </a:xfrm>
          <a:custGeom>
            <a:avLst/>
            <a:gdLst/>
            <a:ahLst/>
            <a:cxnLst/>
            <a:rect l="l" t="t" r="r" b="b"/>
            <a:pathLst>
              <a:path w="923989" h="2839073">
                <a:moveTo>
                  <a:pt x="0" y="0"/>
                </a:moveTo>
                <a:lnTo>
                  <a:pt x="923989" y="0"/>
                </a:lnTo>
                <a:lnTo>
                  <a:pt x="923989" y="2839072"/>
                </a:lnTo>
                <a:lnTo>
                  <a:pt x="0" y="283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29136-2FB6-42EF-BBBC-C77926592B38}"/>
              </a:ext>
            </a:extLst>
          </p:cNvPr>
          <p:cNvSpPr txBox="1"/>
          <p:nvPr/>
        </p:nvSpPr>
        <p:spPr>
          <a:xfrm>
            <a:off x="6019800" y="1028700"/>
            <a:ext cx="6248400" cy="115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Luyện tập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58F265B-8C52-D4E7-6A8D-A93AEA3D59BD}"/>
              </a:ext>
            </a:extLst>
          </p:cNvPr>
          <p:cNvGrpSpPr/>
          <p:nvPr/>
        </p:nvGrpSpPr>
        <p:grpSpPr>
          <a:xfrm>
            <a:off x="5632627" y="2552700"/>
            <a:ext cx="7022745" cy="6504820"/>
            <a:chOff x="2016368" y="6769875"/>
            <a:chExt cx="1409904" cy="1305924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5C1BAED0-7DF5-AC50-1B35-7BC871E1B3B7}"/>
                </a:ext>
              </a:extLst>
            </p:cNvPr>
            <p:cNvSpPr/>
            <p:nvPr/>
          </p:nvSpPr>
          <p:spPr>
            <a:xfrm>
              <a:off x="2016368" y="6769875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5042DE43-48F5-3A35-660B-1B8953064DEA}"/>
                </a:ext>
              </a:extLst>
            </p:cNvPr>
            <p:cNvSpPr/>
            <p:nvPr/>
          </p:nvSpPr>
          <p:spPr>
            <a:xfrm>
              <a:off x="2206619" y="6978283"/>
              <a:ext cx="955874" cy="975381"/>
            </a:xfrm>
            <a:custGeom>
              <a:avLst/>
              <a:gdLst/>
              <a:ahLst/>
              <a:cxnLst/>
              <a:rect l="l" t="t" r="r" b="b"/>
              <a:pathLst>
                <a:path w="955874" h="975381">
                  <a:moveTo>
                    <a:pt x="0" y="0"/>
                  </a:moveTo>
                  <a:lnTo>
                    <a:pt x="955874" y="0"/>
                  </a:lnTo>
                  <a:lnTo>
                    <a:pt x="955874" y="975381"/>
                  </a:lnTo>
                  <a:lnTo>
                    <a:pt x="0" y="97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1097873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52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36C0-C064-E3A2-F005-624FAB7A9950}"/>
              </a:ext>
            </a:extLst>
          </p:cNvPr>
          <p:cNvSpPr txBox="1"/>
          <p:nvPr/>
        </p:nvSpPr>
        <p:spPr>
          <a:xfrm>
            <a:off x="838201" y="647700"/>
            <a:ext cx="10523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vi-VN" sz="54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trạng ngữ trong các câu</a:t>
            </a:r>
            <a:endParaRPr lang="vi-VN" sz="54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39CA2-30A3-00E9-A639-D09FE14666B1}"/>
              </a:ext>
            </a:extLst>
          </p:cNvPr>
          <p:cNvSpPr txBox="1"/>
          <p:nvPr/>
        </p:nvSpPr>
        <p:spPr>
          <a:xfrm>
            <a:off x="1066800" y="2429967"/>
            <a:ext cx="16154400" cy="644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Tháng 12 năm 1075, Lý Thường Kiệt đem quân phá tan ba thành trí của địch. Vì bị mất lương thảo và vũ khí tích trữ ở đó, hơn một năm sau, nhà Tổng mỗi cử Quách Quỳ chỉ huy đại quân tràn vào Đại Việt.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vi-VN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Danh tướng 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Lý Thường Kiệt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Trên dòng sông mênh mông, những chiếc xuống với lá cờ mỗi lúc mỗi gần nhau, đổ về bến chợ.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NGUYỄN QUANG SÁNG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5F59ED-B7FD-221C-20C9-C570F7726DF4}"/>
              </a:ext>
            </a:extLst>
          </p:cNvPr>
          <p:cNvCxnSpPr/>
          <p:nvPr/>
        </p:nvCxnSpPr>
        <p:spPr>
          <a:xfrm>
            <a:off x="1752600" y="3390900"/>
            <a:ext cx="46482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7D30C4B-CB57-90DB-17FF-C91563038AD3}"/>
              </a:ext>
            </a:extLst>
          </p:cNvPr>
          <p:cNvCxnSpPr>
            <a:cxnSpLocks/>
          </p:cNvCxnSpPr>
          <p:nvPr/>
        </p:nvCxnSpPr>
        <p:spPr>
          <a:xfrm>
            <a:off x="3416769" y="4305300"/>
            <a:ext cx="13804431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2D5374-655C-2FE1-0388-454FC9333C8C}"/>
              </a:ext>
            </a:extLst>
          </p:cNvPr>
          <p:cNvCxnSpPr>
            <a:cxnSpLocks/>
          </p:cNvCxnSpPr>
          <p:nvPr/>
        </p:nvCxnSpPr>
        <p:spPr>
          <a:xfrm>
            <a:off x="1066800" y="5143500"/>
            <a:ext cx="9144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B762DD-D913-C508-83FD-6AA3B583573E}"/>
              </a:ext>
            </a:extLst>
          </p:cNvPr>
          <p:cNvCxnSpPr>
            <a:cxnSpLocks/>
          </p:cNvCxnSpPr>
          <p:nvPr/>
        </p:nvCxnSpPr>
        <p:spPr>
          <a:xfrm>
            <a:off x="1752600" y="6972300"/>
            <a:ext cx="685800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594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52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36C0-C064-E3A2-F005-624FAB7A9950}"/>
              </a:ext>
            </a:extLst>
          </p:cNvPr>
          <p:cNvSpPr txBox="1"/>
          <p:nvPr/>
        </p:nvSpPr>
        <p:spPr>
          <a:xfrm>
            <a:off x="838200" y="647700"/>
            <a:ext cx="15392399" cy="2258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Đặt câu nói về hoạt động ở trường em, trong câu có trạng ngữ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A55024-7838-CF59-2F6B-D2753BF95107}"/>
              </a:ext>
            </a:extLst>
          </p:cNvPr>
          <p:cNvSpPr/>
          <p:nvPr/>
        </p:nvSpPr>
        <p:spPr>
          <a:xfrm>
            <a:off x="1447800" y="3467100"/>
            <a:ext cx="15392399" cy="5140660"/>
          </a:xfrm>
          <a:prstGeom prst="roundRect">
            <a:avLst>
              <a:gd name="adj" fmla="val 6282"/>
            </a:avLst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 một nội dung để viết: viết về hoạt động đền ơn đáp nghĩa hoặc hoạt động kỉ niệm Ngày thành lập Quân đội nhân dân Việt Nam ở trường em.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1 câu theo nội dung đã chọn, trong câu có trạng ngữ.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 ra trạng ngữ trong câu mới viết.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35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52800" y="6801368"/>
            <a:ext cx="8382000" cy="7376160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36C0-C064-E3A2-F005-624FAB7A9950}"/>
              </a:ext>
            </a:extLst>
          </p:cNvPr>
          <p:cNvSpPr txBox="1"/>
          <p:nvPr/>
        </p:nvSpPr>
        <p:spPr>
          <a:xfrm>
            <a:off x="5867399" y="768008"/>
            <a:ext cx="655320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làm tham khảo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A55024-7838-CF59-2F6B-D2753BF95107}"/>
              </a:ext>
            </a:extLst>
          </p:cNvPr>
          <p:cNvSpPr/>
          <p:nvPr/>
        </p:nvSpPr>
        <p:spPr>
          <a:xfrm>
            <a:off x="1066800" y="2019300"/>
            <a:ext cx="16230600" cy="3941930"/>
          </a:xfrm>
          <a:prstGeom prst="roundRect">
            <a:avLst>
              <a:gd name="adj" fmla="val 6282"/>
            </a:avLst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ngày kỉ niệm Ngày thành lập Quân đội nhân dân Việt Nam, trường em tổ chức hoạt động đền ơn đáp nghĩa. </a:t>
            </a:r>
          </a:p>
          <a:p>
            <a:pPr algn="just" rtl="0">
              <a:lnSpc>
                <a:spcPct val="150000"/>
              </a:lnSpc>
            </a:pPr>
            <a:r>
              <a:rPr lang="vi-VN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Trạng ngữ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  <a:r>
              <a:rPr lang="vi-VN" sz="4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Nhân ngày kỉ niệm Ngày thành lập Quân đội nhân dân Việt Nam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Ngày thành lập Quân đội nhân dân Việt Nam, Ngày hội Quốc phòng toàn dân 22  - 12 - YouTube">
            <a:extLst>
              <a:ext uri="{FF2B5EF4-FFF2-40B4-BE49-F238E27FC236}">
                <a16:creationId xmlns:a16="http://schemas.microsoft.com/office/drawing/2014/main" id="{A908DB2B-F4B9-074E-4008-E6D222DE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1" y="5358225"/>
            <a:ext cx="7467600" cy="4200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7378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-1184139" y="4940958"/>
            <a:ext cx="5391097" cy="5702122"/>
          </a:xfrm>
          <a:custGeom>
            <a:avLst/>
            <a:gdLst/>
            <a:ahLst/>
            <a:cxnLst/>
            <a:rect l="l" t="t" r="r" b="b"/>
            <a:pathLst>
              <a:path w="5391097" h="5702122">
                <a:moveTo>
                  <a:pt x="5391097" y="5702122"/>
                </a:moveTo>
                <a:lnTo>
                  <a:pt x="0" y="5702122"/>
                </a:lnTo>
                <a:lnTo>
                  <a:pt x="0" y="0"/>
                </a:lnTo>
                <a:lnTo>
                  <a:pt x="5391097" y="0"/>
                </a:lnTo>
                <a:lnTo>
                  <a:pt x="5391097" y="570212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3947876" y="0"/>
            <a:ext cx="4671451" cy="4940958"/>
          </a:xfrm>
          <a:custGeom>
            <a:avLst/>
            <a:gdLst/>
            <a:ahLst/>
            <a:cxnLst/>
            <a:rect l="l" t="t" r="r" b="b"/>
            <a:pathLst>
              <a:path w="4671451" h="4940958">
                <a:moveTo>
                  <a:pt x="0" y="0"/>
                </a:moveTo>
                <a:lnTo>
                  <a:pt x="4671452" y="0"/>
                </a:lnTo>
                <a:lnTo>
                  <a:pt x="4671452" y="4940958"/>
                </a:lnTo>
                <a:lnTo>
                  <a:pt x="0" y="494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28230" y="2914209"/>
            <a:ext cx="2875631" cy="2185480"/>
          </a:xfrm>
          <a:custGeom>
            <a:avLst/>
            <a:gdLst/>
            <a:ahLst/>
            <a:cxnLst/>
            <a:rect l="l" t="t" r="r" b="b"/>
            <a:pathLst>
              <a:path w="2875631" h="2185480">
                <a:moveTo>
                  <a:pt x="0" y="0"/>
                </a:moveTo>
                <a:lnTo>
                  <a:pt x="2875631" y="0"/>
                </a:lnTo>
                <a:lnTo>
                  <a:pt x="2875631" y="2185479"/>
                </a:lnTo>
                <a:lnTo>
                  <a:pt x="0" y="2185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371275" y="2733287"/>
            <a:ext cx="1886555" cy="2207671"/>
          </a:xfrm>
          <a:custGeom>
            <a:avLst/>
            <a:gdLst/>
            <a:ahLst/>
            <a:cxnLst/>
            <a:rect l="l" t="t" r="r" b="b"/>
            <a:pathLst>
              <a:path w="1886555" h="2207671">
                <a:moveTo>
                  <a:pt x="0" y="0"/>
                </a:moveTo>
                <a:lnTo>
                  <a:pt x="1886555" y="0"/>
                </a:lnTo>
                <a:lnTo>
                  <a:pt x="1886555" y="2207670"/>
                </a:lnTo>
                <a:lnTo>
                  <a:pt x="0" y="22076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917976" y="5676531"/>
            <a:ext cx="5096141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bài tập về trạng ngữ trong bài Luyện từ và câu.</a:t>
            </a:r>
            <a:endParaRPr lang="en-US" sz="4400" dirty="0">
              <a:solidFill>
                <a:srgbClr val="152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E81B0323-8D6F-5034-6FA3-9FEF007F2C3D}"/>
              </a:ext>
            </a:extLst>
          </p:cNvPr>
          <p:cNvSpPr txBox="1"/>
          <p:nvPr/>
        </p:nvSpPr>
        <p:spPr>
          <a:xfrm>
            <a:off x="5028230" y="1250667"/>
            <a:ext cx="82296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6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9A80C0A3-F87A-1632-6753-D4CBE586EB42}"/>
              </a:ext>
            </a:extLst>
          </p:cNvPr>
          <p:cNvSpPr txBox="1"/>
          <p:nvPr/>
        </p:nvSpPr>
        <p:spPr>
          <a:xfrm>
            <a:off x="9766481" y="5682547"/>
            <a:ext cx="5096141" cy="2921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 bị bài mới:</a:t>
            </a:r>
          </a:p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vi-VN" sz="4400" b="1" i="1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2 – Luyện tập tả con vật</a:t>
            </a:r>
            <a:r>
              <a:rPr lang="vi-VN" sz="4400" dirty="0">
                <a:solidFill>
                  <a:srgbClr val="152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1522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52600" y="3710372"/>
            <a:ext cx="3601380" cy="3816492"/>
          </a:xfrm>
          <a:custGeom>
            <a:avLst/>
            <a:gdLst/>
            <a:ahLst/>
            <a:cxnLst/>
            <a:rect l="l" t="t" r="r" b="b"/>
            <a:pathLst>
              <a:path w="4517045" h="4786850">
                <a:moveTo>
                  <a:pt x="0" y="0"/>
                </a:moveTo>
                <a:lnTo>
                  <a:pt x="4517046" y="0"/>
                </a:lnTo>
                <a:lnTo>
                  <a:pt x="4517046" y="4786850"/>
                </a:lnTo>
                <a:lnTo>
                  <a:pt x="0" y="4786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13635" y="1564251"/>
            <a:ext cx="6538245" cy="7158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BẠN </a:t>
            </a:r>
          </a:p>
          <a:p>
            <a:pPr marL="0" lvl="0" indent="0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CHÚ Ý LẮNG NGHE!</a:t>
            </a:r>
            <a:endParaRPr lang="en-US" sz="80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1216481" y="8031828"/>
            <a:ext cx="8014741" cy="2987313"/>
          </a:xfrm>
          <a:custGeom>
            <a:avLst/>
            <a:gdLst/>
            <a:ahLst/>
            <a:cxnLst/>
            <a:rect l="l" t="t" r="r" b="b"/>
            <a:pathLst>
              <a:path w="8014741" h="2987313">
                <a:moveTo>
                  <a:pt x="0" y="0"/>
                </a:moveTo>
                <a:lnTo>
                  <a:pt x="8014741" y="0"/>
                </a:lnTo>
                <a:lnTo>
                  <a:pt x="8014741" y="2987312"/>
                </a:lnTo>
                <a:lnTo>
                  <a:pt x="0" y="29873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3572348" y="-2677225"/>
            <a:ext cx="6712091" cy="8295843"/>
          </a:xfrm>
          <a:custGeom>
            <a:avLst/>
            <a:gdLst/>
            <a:ahLst/>
            <a:cxnLst/>
            <a:rect l="l" t="t" r="r" b="b"/>
            <a:pathLst>
              <a:path w="6712091" h="8295843">
                <a:moveTo>
                  <a:pt x="0" y="0"/>
                </a:moveTo>
                <a:lnTo>
                  <a:pt x="6712091" y="0"/>
                </a:lnTo>
                <a:lnTo>
                  <a:pt x="6712091" y="8295843"/>
                </a:lnTo>
                <a:lnTo>
                  <a:pt x="0" y="82958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10800000">
            <a:off x="-1824381" y="-1233661"/>
            <a:ext cx="8014741" cy="2987313"/>
          </a:xfrm>
          <a:custGeom>
            <a:avLst/>
            <a:gdLst/>
            <a:ahLst/>
            <a:cxnLst/>
            <a:rect l="l" t="t" r="r" b="b"/>
            <a:pathLst>
              <a:path w="8014741" h="2987313">
                <a:moveTo>
                  <a:pt x="0" y="0"/>
                </a:moveTo>
                <a:lnTo>
                  <a:pt x="8014741" y="0"/>
                </a:lnTo>
                <a:lnTo>
                  <a:pt x="8014741" y="2987313"/>
                </a:lnTo>
                <a:lnTo>
                  <a:pt x="0" y="29873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10151202">
            <a:off x="-1208043" y="8505971"/>
            <a:ext cx="3299187" cy="4077647"/>
          </a:xfrm>
          <a:custGeom>
            <a:avLst/>
            <a:gdLst/>
            <a:ahLst/>
            <a:cxnLst/>
            <a:rect l="l" t="t" r="r" b="b"/>
            <a:pathLst>
              <a:path w="3299187" h="4077647">
                <a:moveTo>
                  <a:pt x="0" y="0"/>
                </a:moveTo>
                <a:lnTo>
                  <a:pt x="3299188" y="0"/>
                </a:lnTo>
                <a:lnTo>
                  <a:pt x="3299188" y="4077647"/>
                </a:lnTo>
                <a:lnTo>
                  <a:pt x="0" y="40776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  <p:extLst>
      <p:ext uri="{BB962C8B-B14F-4D97-AF65-F5344CB8AC3E}">
        <p14:creationId xmlns:p14="http://schemas.microsoft.com/office/powerpoint/2010/main" val="937332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853315" y="3289652"/>
            <a:ext cx="5260951" cy="5575189"/>
          </a:xfrm>
          <a:custGeom>
            <a:avLst/>
            <a:gdLst/>
            <a:ahLst/>
            <a:cxnLst/>
            <a:rect l="l" t="t" r="r" b="b"/>
            <a:pathLst>
              <a:path w="5260951" h="5575189">
                <a:moveTo>
                  <a:pt x="0" y="0"/>
                </a:moveTo>
                <a:lnTo>
                  <a:pt x="5260951" y="0"/>
                </a:lnTo>
                <a:lnTo>
                  <a:pt x="5260951" y="5575189"/>
                </a:lnTo>
                <a:lnTo>
                  <a:pt x="0" y="5575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766568">
            <a:off x="-2719788" y="-4014927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0926173" y="1028700"/>
            <a:ext cx="5115234" cy="1485907"/>
          </a:xfrm>
          <a:custGeom>
            <a:avLst/>
            <a:gdLst/>
            <a:ahLst/>
            <a:cxnLst/>
            <a:rect l="l" t="t" r="r" b="b"/>
            <a:pathLst>
              <a:path w="743059" h="173502">
                <a:moveTo>
                  <a:pt x="86751" y="0"/>
                </a:moveTo>
                <a:lnTo>
                  <a:pt x="656308" y="0"/>
                </a:lnTo>
                <a:cubicBezTo>
                  <a:pt x="679315" y="0"/>
                  <a:pt x="701381" y="9140"/>
                  <a:pt x="717650" y="25409"/>
                </a:cubicBezTo>
                <a:cubicBezTo>
                  <a:pt x="733919" y="41678"/>
                  <a:pt x="743059" y="63743"/>
                  <a:pt x="743059" y="86751"/>
                </a:cubicBezTo>
                <a:lnTo>
                  <a:pt x="743059" y="86751"/>
                </a:lnTo>
                <a:cubicBezTo>
                  <a:pt x="743059" y="109759"/>
                  <a:pt x="733919" y="131824"/>
                  <a:pt x="717650" y="148093"/>
                </a:cubicBezTo>
                <a:cubicBezTo>
                  <a:pt x="701381" y="164362"/>
                  <a:pt x="679315" y="173502"/>
                  <a:pt x="656308" y="173502"/>
                </a:cubicBezTo>
                <a:lnTo>
                  <a:pt x="86751" y="173502"/>
                </a:lnTo>
                <a:cubicBezTo>
                  <a:pt x="63743" y="173502"/>
                  <a:pt x="41678" y="164362"/>
                  <a:pt x="25409" y="148093"/>
                </a:cubicBezTo>
                <a:cubicBezTo>
                  <a:pt x="9140" y="131824"/>
                  <a:pt x="0" y="109759"/>
                  <a:pt x="0" y="86751"/>
                </a:cubicBezTo>
                <a:lnTo>
                  <a:pt x="0" y="86751"/>
                </a:lnTo>
                <a:cubicBezTo>
                  <a:pt x="0" y="63743"/>
                  <a:pt x="9140" y="41678"/>
                  <a:pt x="25409" y="25409"/>
                </a:cubicBezTo>
                <a:cubicBezTo>
                  <a:pt x="41678" y="9140"/>
                  <a:pt x="63743" y="0"/>
                  <a:pt x="86751" y="0"/>
                </a:cubicBezTo>
                <a:close/>
              </a:path>
            </a:pathLst>
          </a:custGeom>
          <a:solidFill>
            <a:srgbClr val="DDEFF2"/>
          </a:solidFill>
          <a:ln cap="rnd">
            <a:noFill/>
            <a:prstDash val="solid"/>
            <a:round/>
          </a:ln>
        </p:spPr>
        <p:txBody>
          <a:bodyPr anchor="ctr"/>
          <a:lstStyle/>
          <a:p>
            <a:pPr algn="ctr"/>
            <a:r>
              <a:rPr lang="vi-VN" sz="8000" b="1" dirty="0">
                <a:latin typeface="Arial" panose="020B0604020202020204" pitchFamily="34" charset="0"/>
                <a:cs typeface="Arial" panose="020B0604020202020204" pitchFamily="34" charset="0"/>
              </a:rPr>
              <a:t>BÀI 14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CD04D779-CEAD-4A22-9D1B-2ED4043C9280}"/>
              </a:ext>
            </a:extLst>
          </p:cNvPr>
          <p:cNvSpPr txBox="1"/>
          <p:nvPr/>
        </p:nvSpPr>
        <p:spPr>
          <a:xfrm>
            <a:off x="2173734" y="3421326"/>
            <a:ext cx="7730328" cy="5311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TỪ 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CÂU: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NGỮ</a:t>
            </a:r>
            <a:endParaRPr lang="en-US" sz="80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28700"/>
            <a:ext cx="9254740" cy="8341200"/>
            <a:chOff x="0" y="0"/>
            <a:chExt cx="6446461" cy="6476731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6460792" cy="6508784"/>
            </a:xfrm>
            <a:custGeom>
              <a:avLst/>
              <a:gdLst/>
              <a:ahLst/>
              <a:cxnLst/>
              <a:rect l="l" t="t" r="r" b="b"/>
              <a:pathLst>
                <a:path w="6460792" h="6508784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rgbClr val="FAFAFA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1943734" y="6236475"/>
            <a:ext cx="12972090" cy="4835052"/>
          </a:xfrm>
          <a:custGeom>
            <a:avLst/>
            <a:gdLst/>
            <a:ahLst/>
            <a:cxnLst/>
            <a:rect l="l" t="t" r="r" b="b"/>
            <a:pathLst>
              <a:path w="12972090" h="4835052">
                <a:moveTo>
                  <a:pt x="0" y="0"/>
                </a:moveTo>
                <a:lnTo>
                  <a:pt x="12972090" y="0"/>
                </a:lnTo>
                <a:lnTo>
                  <a:pt x="12972090" y="4835052"/>
                </a:lnTo>
                <a:lnTo>
                  <a:pt x="0" y="4835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211189" y="5287199"/>
            <a:ext cx="6559826" cy="4114800"/>
          </a:xfrm>
          <a:custGeom>
            <a:avLst/>
            <a:gdLst/>
            <a:ahLst/>
            <a:cxnLst/>
            <a:rect l="l" t="t" r="r" b="b"/>
            <a:pathLst>
              <a:path w="6559826" h="4114800">
                <a:moveTo>
                  <a:pt x="0" y="0"/>
                </a:moveTo>
                <a:lnTo>
                  <a:pt x="6559826" y="0"/>
                </a:lnTo>
                <a:lnTo>
                  <a:pt x="65598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D8A7D7C-3EC1-DB24-F6B6-FC9EB0B7FE68}"/>
              </a:ext>
            </a:extLst>
          </p:cNvPr>
          <p:cNvGrpSpPr/>
          <p:nvPr/>
        </p:nvGrpSpPr>
        <p:grpSpPr>
          <a:xfrm>
            <a:off x="2502255" y="3296062"/>
            <a:ext cx="1409904" cy="1305924"/>
            <a:chOff x="2046366" y="3290747"/>
            <a:chExt cx="1409904" cy="1305924"/>
          </a:xfrm>
        </p:grpSpPr>
        <p:sp>
          <p:nvSpPr>
            <p:cNvPr id="8" name="Freeform 8"/>
            <p:cNvSpPr/>
            <p:nvPr/>
          </p:nvSpPr>
          <p:spPr>
            <a:xfrm>
              <a:off x="2046366" y="3290747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3"/>
                  </a:lnTo>
                  <a:lnTo>
                    <a:pt x="0" y="1305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308246" y="3438975"/>
              <a:ext cx="886144" cy="1083968"/>
            </a:xfrm>
            <a:custGeom>
              <a:avLst/>
              <a:gdLst/>
              <a:ahLst/>
              <a:cxnLst/>
              <a:rect l="l" t="t" r="r" b="b"/>
              <a:pathLst>
                <a:path w="886144" h="1083968">
                  <a:moveTo>
                    <a:pt x="0" y="0"/>
                  </a:moveTo>
                  <a:lnTo>
                    <a:pt x="886144" y="0"/>
                  </a:lnTo>
                  <a:lnTo>
                    <a:pt x="886144" y="1083968"/>
                  </a:lnTo>
                  <a:lnTo>
                    <a:pt x="0" y="1083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B6A0FA-4CF8-AA34-6404-97BAFD074130}"/>
              </a:ext>
            </a:extLst>
          </p:cNvPr>
          <p:cNvGrpSpPr/>
          <p:nvPr/>
        </p:nvGrpSpPr>
        <p:grpSpPr>
          <a:xfrm>
            <a:off x="2502256" y="5173121"/>
            <a:ext cx="1409904" cy="1371992"/>
            <a:chOff x="1961024" y="4999219"/>
            <a:chExt cx="1409904" cy="1371992"/>
          </a:xfrm>
        </p:grpSpPr>
        <p:sp>
          <p:nvSpPr>
            <p:cNvPr id="9" name="Freeform 9"/>
            <p:cNvSpPr/>
            <p:nvPr/>
          </p:nvSpPr>
          <p:spPr>
            <a:xfrm>
              <a:off x="1961024" y="4999219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134947" y="5322429"/>
              <a:ext cx="1062057" cy="1048782"/>
            </a:xfrm>
            <a:custGeom>
              <a:avLst/>
              <a:gdLst/>
              <a:ahLst/>
              <a:cxnLst/>
              <a:rect l="l" t="t" r="r" b="b"/>
              <a:pathLst>
                <a:path w="1062057" h="1048782">
                  <a:moveTo>
                    <a:pt x="0" y="0"/>
                  </a:moveTo>
                  <a:lnTo>
                    <a:pt x="1062057" y="0"/>
                  </a:lnTo>
                  <a:lnTo>
                    <a:pt x="1062057" y="1048782"/>
                  </a:lnTo>
                  <a:lnTo>
                    <a:pt x="0" y="104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004F8E-AA9A-0838-5AEE-05B9E5C596D7}"/>
              </a:ext>
            </a:extLst>
          </p:cNvPr>
          <p:cNvGrpSpPr/>
          <p:nvPr/>
        </p:nvGrpSpPr>
        <p:grpSpPr>
          <a:xfrm>
            <a:off x="2502255" y="7071995"/>
            <a:ext cx="1409904" cy="1305924"/>
            <a:chOff x="2016368" y="6769875"/>
            <a:chExt cx="1409904" cy="1305924"/>
          </a:xfrm>
        </p:grpSpPr>
        <p:sp>
          <p:nvSpPr>
            <p:cNvPr id="11" name="Freeform 11"/>
            <p:cNvSpPr/>
            <p:nvPr/>
          </p:nvSpPr>
          <p:spPr>
            <a:xfrm>
              <a:off x="2016368" y="6769875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Freeform 13"/>
            <p:cNvSpPr/>
            <p:nvPr/>
          </p:nvSpPr>
          <p:spPr>
            <a:xfrm>
              <a:off x="2206619" y="6978283"/>
              <a:ext cx="955874" cy="975381"/>
            </a:xfrm>
            <a:custGeom>
              <a:avLst/>
              <a:gdLst/>
              <a:ahLst/>
              <a:cxnLst/>
              <a:rect l="l" t="t" r="r" b="b"/>
              <a:pathLst>
                <a:path w="955874" h="975381">
                  <a:moveTo>
                    <a:pt x="0" y="0"/>
                  </a:moveTo>
                  <a:lnTo>
                    <a:pt x="955874" y="0"/>
                  </a:lnTo>
                  <a:lnTo>
                    <a:pt x="955874" y="975381"/>
                  </a:lnTo>
                  <a:lnTo>
                    <a:pt x="0" y="975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Freeform 14"/>
          <p:cNvSpPr/>
          <p:nvPr/>
        </p:nvSpPr>
        <p:spPr>
          <a:xfrm rot="-1728690">
            <a:off x="13859903" y="-2779772"/>
            <a:ext cx="5768134" cy="7129154"/>
          </a:xfrm>
          <a:custGeom>
            <a:avLst/>
            <a:gdLst/>
            <a:ahLst/>
            <a:cxnLst/>
            <a:rect l="l" t="t" r="r" b="b"/>
            <a:pathLst>
              <a:path w="5768134" h="7129154">
                <a:moveTo>
                  <a:pt x="0" y="0"/>
                </a:moveTo>
                <a:lnTo>
                  <a:pt x="5768134" y="0"/>
                </a:lnTo>
                <a:lnTo>
                  <a:pt x="5768134" y="7129154"/>
                </a:lnTo>
                <a:lnTo>
                  <a:pt x="0" y="7129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flipH="1">
            <a:off x="10890517" y="832389"/>
            <a:ext cx="5266082" cy="5304662"/>
          </a:xfrm>
          <a:custGeom>
            <a:avLst/>
            <a:gdLst/>
            <a:ahLst/>
            <a:cxnLst/>
            <a:rect l="l" t="t" r="r" b="b"/>
            <a:pathLst>
              <a:path w="5266082" h="5304662">
                <a:moveTo>
                  <a:pt x="5266082" y="0"/>
                </a:moveTo>
                <a:lnTo>
                  <a:pt x="0" y="0"/>
                </a:lnTo>
                <a:lnTo>
                  <a:pt x="0" y="5304661"/>
                </a:lnTo>
                <a:lnTo>
                  <a:pt x="5266082" y="5304661"/>
                </a:lnTo>
                <a:lnTo>
                  <a:pt x="5266082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905000" y="1870981"/>
            <a:ext cx="8229600" cy="96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001"/>
              </a:lnSpc>
              <a:spcBef>
                <a:spcPct val="0"/>
              </a:spcBef>
            </a:pPr>
            <a:r>
              <a:rPr lang="vi-VN" sz="6600" b="1" dirty="0">
                <a:solidFill>
                  <a:srgbClr val="0363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363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77264A-055E-0651-C7AE-195A487E62D5}"/>
              </a:ext>
            </a:extLst>
          </p:cNvPr>
          <p:cNvSpPr txBox="1"/>
          <p:nvPr/>
        </p:nvSpPr>
        <p:spPr>
          <a:xfrm>
            <a:off x="4149976" y="3549171"/>
            <a:ext cx="3601453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Nhận xét</a:t>
            </a:r>
            <a:endParaRPr lang="vi-VN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F09E4B-512E-6593-22F4-A5F928590666}"/>
              </a:ext>
            </a:extLst>
          </p:cNvPr>
          <p:cNvSpPr txBox="1"/>
          <p:nvPr/>
        </p:nvSpPr>
        <p:spPr>
          <a:xfrm>
            <a:off x="4058908" y="5446830"/>
            <a:ext cx="4856492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Rút ra bài học</a:t>
            </a:r>
            <a:endParaRPr lang="vi-VN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A3E953-ACD6-F1F5-98C4-61CF7E2E514F}"/>
              </a:ext>
            </a:extLst>
          </p:cNvPr>
          <p:cNvSpPr txBox="1"/>
          <p:nvPr/>
        </p:nvSpPr>
        <p:spPr>
          <a:xfrm>
            <a:off x="4058908" y="7368240"/>
            <a:ext cx="3561092" cy="79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Luyện tập</a:t>
            </a:r>
            <a:endParaRPr lang="vi-VN" sz="44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471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766568">
            <a:off x="-4638184" y="9429702"/>
            <a:ext cx="8955581" cy="7880911"/>
          </a:xfrm>
          <a:custGeom>
            <a:avLst/>
            <a:gdLst/>
            <a:ahLst/>
            <a:cxnLst/>
            <a:rect l="l" t="t" r="r" b="b"/>
            <a:pathLst>
              <a:path w="8955581" h="7880911">
                <a:moveTo>
                  <a:pt x="0" y="0"/>
                </a:moveTo>
                <a:lnTo>
                  <a:pt x="8955581" y="0"/>
                </a:lnTo>
                <a:lnTo>
                  <a:pt x="8955581" y="7880912"/>
                </a:lnTo>
                <a:lnTo>
                  <a:pt x="0" y="788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472322">
            <a:off x="14156743" y="6604750"/>
            <a:ext cx="923989" cy="2839073"/>
          </a:xfrm>
          <a:custGeom>
            <a:avLst/>
            <a:gdLst/>
            <a:ahLst/>
            <a:cxnLst/>
            <a:rect l="l" t="t" r="r" b="b"/>
            <a:pathLst>
              <a:path w="923989" h="2839073">
                <a:moveTo>
                  <a:pt x="0" y="0"/>
                </a:moveTo>
                <a:lnTo>
                  <a:pt x="923989" y="0"/>
                </a:lnTo>
                <a:lnTo>
                  <a:pt x="923989" y="2839072"/>
                </a:lnTo>
                <a:lnTo>
                  <a:pt x="0" y="283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1274F8-7F2D-E2BC-E74D-2455AD1FAFF0}"/>
              </a:ext>
            </a:extLst>
          </p:cNvPr>
          <p:cNvGrpSpPr/>
          <p:nvPr/>
        </p:nvGrpSpPr>
        <p:grpSpPr>
          <a:xfrm>
            <a:off x="5610700" y="2476500"/>
            <a:ext cx="6581374" cy="6096000"/>
            <a:chOff x="2046366" y="3290747"/>
            <a:chExt cx="1409904" cy="1305924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FCBA455-ECEF-A74D-8350-3DDF1BD7A7BB}"/>
                </a:ext>
              </a:extLst>
            </p:cNvPr>
            <p:cNvSpPr/>
            <p:nvPr/>
          </p:nvSpPr>
          <p:spPr>
            <a:xfrm>
              <a:off x="2046366" y="3290747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3"/>
                  </a:lnTo>
                  <a:lnTo>
                    <a:pt x="0" y="1305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9BCE183-01FB-188E-580A-653098B23C2E}"/>
                </a:ext>
              </a:extLst>
            </p:cNvPr>
            <p:cNvSpPr/>
            <p:nvPr/>
          </p:nvSpPr>
          <p:spPr>
            <a:xfrm>
              <a:off x="2308246" y="3438975"/>
              <a:ext cx="886144" cy="1083968"/>
            </a:xfrm>
            <a:custGeom>
              <a:avLst/>
              <a:gdLst/>
              <a:ahLst/>
              <a:cxnLst/>
              <a:rect l="l" t="t" r="r" b="b"/>
              <a:pathLst>
                <a:path w="886144" h="1083968">
                  <a:moveTo>
                    <a:pt x="0" y="0"/>
                  </a:moveTo>
                  <a:lnTo>
                    <a:pt x="886144" y="0"/>
                  </a:lnTo>
                  <a:lnTo>
                    <a:pt x="886144" y="1083968"/>
                  </a:lnTo>
                  <a:lnTo>
                    <a:pt x="0" y="10839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4E3C9E3-94CF-16AA-706C-B59B3E6C5612}"/>
              </a:ext>
            </a:extLst>
          </p:cNvPr>
          <p:cNvSpPr txBox="1"/>
          <p:nvPr/>
        </p:nvSpPr>
        <p:spPr>
          <a:xfrm>
            <a:off x="6427543" y="903641"/>
            <a:ext cx="4995534" cy="115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Nhận xét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3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36C0-C064-E3A2-F005-624FAB7A9950}"/>
              </a:ext>
            </a:extLst>
          </p:cNvPr>
          <p:cNvSpPr txBox="1"/>
          <p:nvPr/>
        </p:nvSpPr>
        <p:spPr>
          <a:xfrm>
            <a:off x="838200" y="523735"/>
            <a:ext cx="1498263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Tìm thông tin phù hợp với bộ phận câu in đậm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F8897CB-77FF-7158-B99A-2B10AD996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188816"/>
              </p:ext>
            </p:extLst>
          </p:nvPr>
        </p:nvGraphicFramePr>
        <p:xfrm>
          <a:off x="838200" y="1654522"/>
          <a:ext cx="16611600" cy="814684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9448800">
                  <a:extLst>
                    <a:ext uri="{9D8B030D-6E8A-4147-A177-3AD203B41FA5}">
                      <a16:colId xmlns:a16="http://schemas.microsoft.com/office/drawing/2014/main" val="857353081"/>
                    </a:ext>
                  </a:extLst>
                </a:gridCol>
                <a:gridCol w="7162800">
                  <a:extLst>
                    <a:ext uri="{9D8B030D-6E8A-4147-A177-3AD203B41FA5}">
                      <a16:colId xmlns:a16="http://schemas.microsoft.com/office/drawing/2014/main" val="1216118797"/>
                    </a:ext>
                  </a:extLst>
                </a:gridCol>
              </a:tblGrid>
              <a:tr h="326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 tin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1573927547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Ea Lâm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Thời gian diễn ra sự việc.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143320679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Bây giờ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 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Địa điểm diễn ra sự việc.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367508489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chịu khó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Mục đích của hoạt động.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2646695847"/>
                  </a:ext>
                </a:extLst>
              </a:tr>
              <a:tr h="1736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 hai bàn tay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người dân Ea Lâm đã thay đổi cuộc sống của mình.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Nguyên nhân của sự việc.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380899778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có cuộc sống đầy đủ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dễ chịu, nhà nào cũng chịu khó lao động.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5. Phương tiện thực hiện hoạt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2658603398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71D5FE-7040-1C7C-48C1-2EAF3AC5CEF5}"/>
              </a:ext>
            </a:extLst>
          </p:cNvPr>
          <p:cNvCxnSpPr/>
          <p:nvPr/>
        </p:nvCxnSpPr>
        <p:spPr>
          <a:xfrm>
            <a:off x="9982200" y="3390900"/>
            <a:ext cx="7620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240705-3CAB-D2F8-0EC7-203F110AEEC2}"/>
              </a:ext>
            </a:extLst>
          </p:cNvPr>
          <p:cNvCxnSpPr>
            <a:cxnSpLocks/>
          </p:cNvCxnSpPr>
          <p:nvPr/>
        </p:nvCxnSpPr>
        <p:spPr>
          <a:xfrm flipV="1">
            <a:off x="10134600" y="3390900"/>
            <a:ext cx="381000" cy="54428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5D7E870-E737-2C59-761F-04E1BDE3F7D1}"/>
              </a:ext>
            </a:extLst>
          </p:cNvPr>
          <p:cNvCxnSpPr/>
          <p:nvPr/>
        </p:nvCxnSpPr>
        <p:spPr>
          <a:xfrm>
            <a:off x="9944100" y="6215132"/>
            <a:ext cx="7620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20C1295-38E4-4C39-DFF1-30408456B8FC}"/>
              </a:ext>
            </a:extLst>
          </p:cNvPr>
          <p:cNvCxnSpPr/>
          <p:nvPr/>
        </p:nvCxnSpPr>
        <p:spPr>
          <a:xfrm>
            <a:off x="9944100" y="8091580"/>
            <a:ext cx="762000" cy="762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93C7C8-5BDF-3D98-8307-161A42A99091}"/>
              </a:ext>
            </a:extLst>
          </p:cNvPr>
          <p:cNvCxnSpPr>
            <a:cxnSpLocks/>
          </p:cNvCxnSpPr>
          <p:nvPr/>
        </p:nvCxnSpPr>
        <p:spPr>
          <a:xfrm flipV="1">
            <a:off x="10134600" y="6323989"/>
            <a:ext cx="365760" cy="23895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4870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3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36C0-C064-E3A2-F005-624FAB7A9950}"/>
              </a:ext>
            </a:extLst>
          </p:cNvPr>
          <p:cNvSpPr txBox="1"/>
          <p:nvPr/>
        </p:nvSpPr>
        <p:spPr>
          <a:xfrm>
            <a:off x="838201" y="723900"/>
            <a:ext cx="13487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câu hỏi phù hợp với bộ phận in đậm 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8884B2-00BB-77BA-3378-129A8A4B2857}"/>
              </a:ext>
            </a:extLst>
          </p:cNvPr>
          <p:cNvGrpSpPr/>
          <p:nvPr/>
        </p:nvGrpSpPr>
        <p:grpSpPr>
          <a:xfrm>
            <a:off x="10591800" y="2079127"/>
            <a:ext cx="6412654" cy="8207873"/>
            <a:chOff x="10554303" y="2079127"/>
            <a:chExt cx="6412654" cy="8207873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9E87CAF0-DDD9-97EB-1741-AB164E3071A1}"/>
                </a:ext>
              </a:extLst>
            </p:cNvPr>
            <p:cNvSpPr/>
            <p:nvPr/>
          </p:nvSpPr>
          <p:spPr>
            <a:xfrm>
              <a:off x="10668000" y="2079127"/>
              <a:ext cx="6185261" cy="1608583"/>
            </a:xfrm>
            <a:custGeom>
              <a:avLst/>
              <a:gdLst/>
              <a:ahLst/>
              <a:cxnLst/>
              <a:rect l="l" t="t" r="r" b="b"/>
              <a:pathLst>
                <a:path w="6460792" h="6508784">
                  <a:moveTo>
                    <a:pt x="63030" y="5915231"/>
                  </a:moveTo>
                  <a:cubicBezTo>
                    <a:pt x="63030" y="5915231"/>
                    <a:pt x="0" y="56686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5567719" y="6965"/>
                  </a:cubicBezTo>
                  <a:cubicBezTo>
                    <a:pt x="5784467" y="16819"/>
                    <a:pt x="5988782" y="36481"/>
                    <a:pt x="6122970" y="101690"/>
                  </a:cubicBezTo>
                  <a:cubicBezTo>
                    <a:pt x="6379016" y="226120"/>
                    <a:pt x="6460791" y="459160"/>
                    <a:pt x="6455304" y="704684"/>
                  </a:cubicBezTo>
                  <a:cubicBezTo>
                    <a:pt x="6455304" y="704684"/>
                    <a:pt x="6412016" y="1013073"/>
                    <a:pt x="6419449" y="1248607"/>
                  </a:cubicBezTo>
                  <a:cubicBezTo>
                    <a:pt x="6426573" y="5657033"/>
                    <a:pt x="6433729" y="5852635"/>
                    <a:pt x="6433729" y="5852635"/>
                  </a:cubicBezTo>
                  <a:cubicBezTo>
                    <a:pt x="6417048" y="6068368"/>
                    <a:pt x="6302403" y="6278979"/>
                    <a:pt x="6105534" y="6390603"/>
                  </a:cubicBezTo>
                  <a:cubicBezTo>
                    <a:pt x="5955183" y="6475852"/>
                    <a:pt x="5757152" y="6490950"/>
                    <a:pt x="4572945" y="6480208"/>
                  </a:cubicBezTo>
                  <a:cubicBezTo>
                    <a:pt x="645952" y="6474932"/>
                    <a:pt x="384604" y="6508785"/>
                    <a:pt x="254278" y="6399627"/>
                  </a:cubicBezTo>
                  <a:cubicBezTo>
                    <a:pt x="145767" y="6308742"/>
                    <a:pt x="81795" y="6115430"/>
                    <a:pt x="63030" y="5915231"/>
                  </a:cubicBezTo>
                  <a:close/>
                </a:path>
              </a:pathLst>
            </a:custGeom>
            <a:solidFill>
              <a:srgbClr val="FAFAF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r>
                <a:rPr lang="vi-VN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  <p:sp>
          <p:nvSpPr>
            <p:cNvPr id="7" name="Freeform 32">
              <a:extLst>
                <a:ext uri="{FF2B5EF4-FFF2-40B4-BE49-F238E27FC236}">
                  <a16:creationId xmlns:a16="http://schemas.microsoft.com/office/drawing/2014/main" id="{F4E9F94E-4858-4503-B99C-202E48497B20}"/>
                </a:ext>
              </a:extLst>
            </p:cNvPr>
            <p:cNvSpPr/>
            <p:nvPr/>
          </p:nvSpPr>
          <p:spPr>
            <a:xfrm>
              <a:off x="10554303" y="4146882"/>
              <a:ext cx="6412654" cy="6140118"/>
            </a:xfrm>
            <a:custGeom>
              <a:avLst/>
              <a:gdLst/>
              <a:ahLst/>
              <a:cxnLst/>
              <a:rect l="l" t="t" r="r" b="b"/>
              <a:pathLst>
                <a:path w="939711" h="899773">
                  <a:moveTo>
                    <a:pt x="0" y="0"/>
                  </a:moveTo>
                  <a:lnTo>
                    <a:pt x="939711" y="0"/>
                  </a:lnTo>
                  <a:lnTo>
                    <a:pt x="939711" y="899773"/>
                  </a:lnTo>
                  <a:lnTo>
                    <a:pt x="0" y="8997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vi-VN" sz="1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F08BB9-6CF5-1932-DEB6-AE0E618CDFB0}"/>
              </a:ext>
            </a:extLst>
          </p:cNvPr>
          <p:cNvSpPr/>
          <p:nvPr/>
        </p:nvSpPr>
        <p:spPr>
          <a:xfrm>
            <a:off x="1207168" y="2247900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đâu 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8712CA-64A8-F602-F244-F4AB1DFF7FB4}"/>
              </a:ext>
            </a:extLst>
          </p:cNvPr>
          <p:cNvSpPr/>
          <p:nvPr/>
        </p:nvSpPr>
        <p:spPr>
          <a:xfrm>
            <a:off x="5518485" y="3695700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giờ?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A7C364-F20C-F73B-8181-B3FA9AD45153}"/>
              </a:ext>
            </a:extLst>
          </p:cNvPr>
          <p:cNvSpPr/>
          <p:nvPr/>
        </p:nvSpPr>
        <p:spPr>
          <a:xfrm>
            <a:off x="1179094" y="5143499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098BC9-2293-88F9-D394-0051DDAB6642}"/>
              </a:ext>
            </a:extLst>
          </p:cNvPr>
          <p:cNvSpPr/>
          <p:nvPr/>
        </p:nvSpPr>
        <p:spPr>
          <a:xfrm>
            <a:off x="5518485" y="6591299"/>
            <a:ext cx="4126832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làm gì?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6647BFF-4FE9-46DD-0154-1182ADD51A71}"/>
              </a:ext>
            </a:extLst>
          </p:cNvPr>
          <p:cNvSpPr/>
          <p:nvPr/>
        </p:nvSpPr>
        <p:spPr>
          <a:xfrm>
            <a:off x="1179094" y="8039098"/>
            <a:ext cx="4126832" cy="1389648"/>
          </a:xfrm>
          <a:prstGeom prst="roundRect">
            <a:avLst/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gì?</a:t>
            </a:r>
          </a:p>
        </p:txBody>
      </p:sp>
    </p:spTree>
    <p:extLst>
      <p:ext uri="{BB962C8B-B14F-4D97-AF65-F5344CB8AC3E}">
        <p14:creationId xmlns:p14="http://schemas.microsoft.com/office/powerpoint/2010/main" val="34172773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53800" y="7458488"/>
            <a:ext cx="7635272" cy="6719039"/>
          </a:xfrm>
          <a:custGeom>
            <a:avLst/>
            <a:gdLst/>
            <a:ahLst/>
            <a:cxnLst/>
            <a:rect l="l" t="t" r="r" b="b"/>
            <a:pathLst>
              <a:path w="9140417" h="8043567">
                <a:moveTo>
                  <a:pt x="0" y="0"/>
                </a:moveTo>
                <a:lnTo>
                  <a:pt x="9140417" y="0"/>
                </a:lnTo>
                <a:lnTo>
                  <a:pt x="9140417" y="8043567"/>
                </a:lnTo>
                <a:lnTo>
                  <a:pt x="0" y="80435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7136214">
            <a:off x="16581100" y="-1458292"/>
            <a:ext cx="3960139" cy="3484922"/>
          </a:xfrm>
          <a:custGeom>
            <a:avLst/>
            <a:gdLst/>
            <a:ahLst/>
            <a:cxnLst/>
            <a:rect l="l" t="t" r="r" b="b"/>
            <a:pathLst>
              <a:path w="6311745" h="5554335">
                <a:moveTo>
                  <a:pt x="0" y="0"/>
                </a:moveTo>
                <a:lnTo>
                  <a:pt x="6311745" y="0"/>
                </a:lnTo>
                <a:lnTo>
                  <a:pt x="6311745" y="5554335"/>
                </a:lnTo>
                <a:lnTo>
                  <a:pt x="0" y="5554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636C0-C064-E3A2-F005-624FAB7A9950}"/>
              </a:ext>
            </a:extLst>
          </p:cNvPr>
          <p:cNvSpPr txBox="1"/>
          <p:nvPr/>
        </p:nvSpPr>
        <p:spPr>
          <a:xfrm>
            <a:off x="838201" y="723900"/>
            <a:ext cx="13487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5000" b="1" dirty="0">
                <a:solidFill>
                  <a:srgbClr val="03637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Tìm câu hỏi phù hợp với bộ phận in đậm </a:t>
            </a:r>
            <a:endParaRPr lang="vi-VN" sz="5000" dirty="0">
              <a:solidFill>
                <a:srgbClr val="03637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B95900-FF62-BC48-8185-9F5C33ACB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983907"/>
              </p:ext>
            </p:extLst>
          </p:nvPr>
        </p:nvGraphicFramePr>
        <p:xfrm>
          <a:off x="838200" y="1966025"/>
          <a:ext cx="16611600" cy="7660997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2954000">
                  <a:extLst>
                    <a:ext uri="{9D8B030D-6E8A-4147-A177-3AD203B41FA5}">
                      <a16:colId xmlns:a16="http://schemas.microsoft.com/office/drawing/2014/main" val="85735308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216118797"/>
                    </a:ext>
                  </a:extLst>
                </a:gridCol>
              </a:tblGrid>
              <a:tr h="3262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 tin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1573927547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Ea Lâm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Ở đâu?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143320679"/>
                  </a:ext>
                </a:extLst>
              </a:tr>
              <a:tr h="11689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Bây giờ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 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Bao giờ?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367508489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chịu khó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nhà nào cũng có cuộc sống đầy đủ, dễ chịu.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Vì sao?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2646695847"/>
                  </a:ext>
                </a:extLst>
              </a:tr>
              <a:tr h="173698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 hai bàn tay lao động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người dân Ea Lâm đã thay đổi cuộc sống của mình.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Bằng gì?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3808997785"/>
                  </a:ext>
                </a:extLst>
              </a:tr>
              <a:tr h="145294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e. </a:t>
                      </a:r>
                      <a:r>
                        <a:rPr lang="vi-VN" sz="3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có cuộc sống đầy đủ</a:t>
                      </a: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dễ chịu, nhà nào cũng chịu khó lao động.</a:t>
                      </a:r>
                    </a:p>
                  </a:txBody>
                  <a:tcPr marL="180000" marR="180000" marT="19574" marB="1957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3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 làm gì?</a:t>
                      </a:r>
                    </a:p>
                  </a:txBody>
                  <a:tcPr marL="180000" marR="180000" marT="19574" marB="19574" anchor="ctr"/>
                </a:tc>
                <a:extLst>
                  <a:ext uri="{0D108BD9-81ED-4DB2-BD59-A6C34878D82A}">
                    <a16:rowId xmlns:a16="http://schemas.microsoft.com/office/drawing/2014/main" val="265860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387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3766568">
            <a:off x="-4638184" y="9429702"/>
            <a:ext cx="8955581" cy="7880911"/>
          </a:xfrm>
          <a:custGeom>
            <a:avLst/>
            <a:gdLst/>
            <a:ahLst/>
            <a:cxnLst/>
            <a:rect l="l" t="t" r="r" b="b"/>
            <a:pathLst>
              <a:path w="8955581" h="7880911">
                <a:moveTo>
                  <a:pt x="0" y="0"/>
                </a:moveTo>
                <a:lnTo>
                  <a:pt x="8955581" y="0"/>
                </a:lnTo>
                <a:lnTo>
                  <a:pt x="8955581" y="7880912"/>
                </a:lnTo>
                <a:lnTo>
                  <a:pt x="0" y="78809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3766568">
            <a:off x="13349150" y="5817368"/>
            <a:ext cx="7820300" cy="6881864"/>
          </a:xfrm>
          <a:custGeom>
            <a:avLst/>
            <a:gdLst/>
            <a:ahLst/>
            <a:cxnLst/>
            <a:rect l="l" t="t" r="r" b="b"/>
            <a:pathLst>
              <a:path w="7820300" h="6881864">
                <a:moveTo>
                  <a:pt x="0" y="0"/>
                </a:moveTo>
                <a:lnTo>
                  <a:pt x="7820300" y="0"/>
                </a:lnTo>
                <a:lnTo>
                  <a:pt x="7820300" y="6881864"/>
                </a:lnTo>
                <a:lnTo>
                  <a:pt x="0" y="68818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1472322">
            <a:off x="14156743" y="6604750"/>
            <a:ext cx="923989" cy="2839073"/>
          </a:xfrm>
          <a:custGeom>
            <a:avLst/>
            <a:gdLst/>
            <a:ahLst/>
            <a:cxnLst/>
            <a:rect l="l" t="t" r="r" b="b"/>
            <a:pathLst>
              <a:path w="923989" h="2839073">
                <a:moveTo>
                  <a:pt x="0" y="0"/>
                </a:moveTo>
                <a:lnTo>
                  <a:pt x="923989" y="0"/>
                </a:lnTo>
                <a:lnTo>
                  <a:pt x="923989" y="2839072"/>
                </a:lnTo>
                <a:lnTo>
                  <a:pt x="0" y="28390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CFDB19-12C5-7941-30BB-38B2D58D3E71}"/>
              </a:ext>
            </a:extLst>
          </p:cNvPr>
          <p:cNvGrpSpPr/>
          <p:nvPr/>
        </p:nvGrpSpPr>
        <p:grpSpPr>
          <a:xfrm>
            <a:off x="6141563" y="2705100"/>
            <a:ext cx="6269201" cy="6100623"/>
            <a:chOff x="1961024" y="4999219"/>
            <a:chExt cx="1409904" cy="1371992"/>
          </a:xfrm>
        </p:grpSpPr>
        <p:sp>
          <p:nvSpPr>
            <p:cNvPr id="4" name="Freeform 9">
              <a:extLst>
                <a:ext uri="{FF2B5EF4-FFF2-40B4-BE49-F238E27FC236}">
                  <a16:creationId xmlns:a16="http://schemas.microsoft.com/office/drawing/2014/main" id="{86198636-12F1-B4E1-F52A-74BAF3AB0D50}"/>
                </a:ext>
              </a:extLst>
            </p:cNvPr>
            <p:cNvSpPr/>
            <p:nvPr/>
          </p:nvSpPr>
          <p:spPr>
            <a:xfrm>
              <a:off x="1961024" y="4999219"/>
              <a:ext cx="1409904" cy="1305924"/>
            </a:xfrm>
            <a:custGeom>
              <a:avLst/>
              <a:gdLst/>
              <a:ahLst/>
              <a:cxnLst/>
              <a:rect l="l" t="t" r="r" b="b"/>
              <a:pathLst>
                <a:path w="1409904" h="1305924">
                  <a:moveTo>
                    <a:pt x="0" y="0"/>
                  </a:moveTo>
                  <a:lnTo>
                    <a:pt x="1409904" y="0"/>
                  </a:lnTo>
                  <a:lnTo>
                    <a:pt x="1409904" y="1305924"/>
                  </a:lnTo>
                  <a:lnTo>
                    <a:pt x="0" y="1305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90B2769-75F3-151E-584B-B2B8F766331F}"/>
                </a:ext>
              </a:extLst>
            </p:cNvPr>
            <p:cNvSpPr/>
            <p:nvPr/>
          </p:nvSpPr>
          <p:spPr>
            <a:xfrm>
              <a:off x="2134947" y="5322429"/>
              <a:ext cx="1062057" cy="1048782"/>
            </a:xfrm>
            <a:custGeom>
              <a:avLst/>
              <a:gdLst/>
              <a:ahLst/>
              <a:cxnLst/>
              <a:rect l="l" t="t" r="r" b="b"/>
              <a:pathLst>
                <a:path w="1062057" h="1048782">
                  <a:moveTo>
                    <a:pt x="0" y="0"/>
                  </a:moveTo>
                  <a:lnTo>
                    <a:pt x="1062057" y="0"/>
                  </a:lnTo>
                  <a:lnTo>
                    <a:pt x="1062057" y="1048782"/>
                  </a:lnTo>
                  <a:lnTo>
                    <a:pt x="0" y="10487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3729136-2FB6-42EF-BBBC-C77926592B38}"/>
              </a:ext>
            </a:extLst>
          </p:cNvPr>
          <p:cNvSpPr txBox="1"/>
          <p:nvPr/>
        </p:nvSpPr>
        <p:spPr>
          <a:xfrm>
            <a:off x="5567677" y="1028700"/>
            <a:ext cx="7152646" cy="115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vi-VN" sz="6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Rút ra bài học</a:t>
            </a:r>
            <a:endParaRPr lang="vi-VN" sz="66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368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4916289" y="7436563"/>
            <a:ext cx="3606238" cy="3193160"/>
          </a:xfrm>
          <a:custGeom>
            <a:avLst/>
            <a:gdLst/>
            <a:ahLst/>
            <a:cxnLst/>
            <a:rect l="l" t="t" r="r" b="b"/>
            <a:pathLst>
              <a:path w="3606238" h="3193160">
                <a:moveTo>
                  <a:pt x="0" y="0"/>
                </a:moveTo>
                <a:lnTo>
                  <a:pt x="3606237" y="0"/>
                </a:lnTo>
                <a:lnTo>
                  <a:pt x="3606237" y="3193159"/>
                </a:lnTo>
                <a:lnTo>
                  <a:pt x="0" y="319315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flipH="1" flipV="1">
            <a:off x="-245043" y="-370928"/>
            <a:ext cx="3606238" cy="3193160"/>
          </a:xfrm>
          <a:custGeom>
            <a:avLst/>
            <a:gdLst/>
            <a:ahLst/>
            <a:cxnLst/>
            <a:rect l="l" t="t" r="r" b="b"/>
            <a:pathLst>
              <a:path w="3606238" h="3193160">
                <a:moveTo>
                  <a:pt x="3606238" y="3193160"/>
                </a:moveTo>
                <a:lnTo>
                  <a:pt x="0" y="3193160"/>
                </a:lnTo>
                <a:lnTo>
                  <a:pt x="0" y="0"/>
                </a:lnTo>
                <a:lnTo>
                  <a:pt x="3606238" y="0"/>
                </a:lnTo>
                <a:lnTo>
                  <a:pt x="3606238" y="319316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15A2A1-71DF-2624-8661-35BF78707507}"/>
              </a:ext>
            </a:extLst>
          </p:cNvPr>
          <p:cNvSpPr txBox="1"/>
          <p:nvPr/>
        </p:nvSpPr>
        <p:spPr>
          <a:xfrm>
            <a:off x="4267200" y="677002"/>
            <a:ext cx="12039600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 ngữ là một thành phần phụ của câu, bổ sung cho câu những thông tin sau:</a:t>
            </a:r>
            <a:endParaRPr lang="vi-VN" sz="44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EA0EE08-FC9C-383E-3E6E-6EF0577BD8AE}"/>
              </a:ext>
            </a:extLst>
          </p:cNvPr>
          <p:cNvSpPr/>
          <p:nvPr/>
        </p:nvSpPr>
        <p:spPr>
          <a:xfrm>
            <a:off x="1295400" y="3543300"/>
            <a:ext cx="15011400" cy="5597860"/>
          </a:xfrm>
          <a:prstGeom prst="roundRect">
            <a:avLst>
              <a:gd name="adj" fmla="val 6282"/>
            </a:avLst>
          </a:prstGeom>
          <a:solidFill>
            <a:schemeClr val="bg1"/>
          </a:solidFill>
          <a:ln>
            <a:solidFill>
              <a:srgbClr val="0363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Thời gian diễn ra sự việc (trả lời câu hỏi Khi nào?, Bao giờ?).</a:t>
            </a: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Địa điểm diễn ra sự việc (trả lời câu hỏi Ở đâu?).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Nguyên nhân của sự việc (trả lời câu hỏi Vì sao?). 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Mục đích của hoạt động (trả lời câu hỏi Để làm gì?). 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Phương tiện thực hiện hoạt động (trả lời câu hỏi Bằng gì?).</a:t>
            </a:r>
            <a:endParaRPr lang="vi-VN" sz="4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725</Words>
  <Application>Microsoft Office PowerPoint</Application>
  <PresentationFormat>Custom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kenhgiaovien_b14_luyen_tu_va_cau_trang_ngu</dc:title>
  <cp:lastModifiedBy>My Tra</cp:lastModifiedBy>
  <cp:revision>3</cp:revision>
  <dcterms:created xsi:type="dcterms:W3CDTF">2006-08-16T00:00:00Z</dcterms:created>
  <dcterms:modified xsi:type="dcterms:W3CDTF">2023-11-22T06:44:48Z</dcterms:modified>
  <dc:identifier>DAF0tNMzLNc</dc:identifier>
</cp:coreProperties>
</file>