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449" r:id="rId2"/>
    <p:sldId id="256" r:id="rId3"/>
    <p:sldId id="306" r:id="rId4"/>
    <p:sldId id="278" r:id="rId5"/>
    <p:sldId id="257" r:id="rId6"/>
    <p:sldId id="258" r:id="rId7"/>
    <p:sldId id="295" r:id="rId8"/>
    <p:sldId id="293" r:id="rId9"/>
    <p:sldId id="294" r:id="rId10"/>
    <p:sldId id="303" r:id="rId11"/>
    <p:sldId id="296" r:id="rId12"/>
    <p:sldId id="281" r:id="rId13"/>
    <p:sldId id="282" r:id="rId14"/>
    <p:sldId id="297" r:id="rId15"/>
    <p:sldId id="3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93"/>
    <a:srgbClr val="17351C"/>
    <a:srgbClr val="1A3E20"/>
    <a:srgbClr val="265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91" autoAdjust="0"/>
    <p:restoredTop sz="92565" autoAdjust="0"/>
  </p:normalViewPr>
  <p:slideViewPr>
    <p:cSldViewPr snapToGrid="0">
      <p:cViewPr varScale="1">
        <p:scale>
          <a:sx n="85" d="100"/>
          <a:sy n="85" d="100"/>
        </p:scale>
        <p:origin x="5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013EB-1031-4E38-8E5C-3C51E2BBE0F2}" type="datetimeFigureOut">
              <a:rPr lang="en-US" smtClean="0"/>
              <a:t>4/13/2024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BC078-84EC-4534-B85C-1A354F04DCB5}" type="slidenum">
              <a:rPr lang="en-US" smtClean="0"/>
              <a:t>‹#›</a:t>
            </a:fld>
            <a:endParaRPr lang="en-US"/>
          </a:p>
        </p:txBody>
      </p:sp>
    </p:spTree>
    <p:extLst>
      <p:ext uri="{BB962C8B-B14F-4D97-AF65-F5344CB8AC3E}">
        <p14:creationId xmlns:p14="http://schemas.microsoft.com/office/powerpoint/2010/main" val="131496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40168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4/13/2024</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Oval 10">
            <a:extLst>
              <a:ext uri="{FF2B5EF4-FFF2-40B4-BE49-F238E27FC236}">
                <a16:creationId xmlns="" xmlns:a16="http://schemas.microsoft.com/office/drawing/2014/main" id="{6BBFD17B-D166-40AF-9627-1FB3187FEC8D}"/>
              </a:ext>
            </a:extLst>
          </p:cNvPr>
          <p:cNvSpPr/>
          <p:nvPr userDrawn="1"/>
        </p:nvSpPr>
        <p:spPr>
          <a:xfrm>
            <a:off x="11008796" y="2766"/>
            <a:ext cx="1284651" cy="1387884"/>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3356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4/13/2024</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51888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133349" y="1"/>
            <a:ext cx="12325350"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4/13/2024</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0305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4/13/2024</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423681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4/13/2024</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35635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40"/>
        <p:cNvGrpSpPr/>
        <p:nvPr/>
      </p:nvGrpSpPr>
      <p:grpSpPr>
        <a:xfrm>
          <a:off x="0" y="0"/>
          <a:ext cx="0" cy="0"/>
          <a:chOff x="0" y="0"/>
          <a:chExt cx="0" cy="0"/>
        </a:xfrm>
      </p:grpSpPr>
      <p:pic>
        <p:nvPicPr>
          <p:cNvPr id="12" name="Google Shape;49;p11">
            <a:extLst>
              <a:ext uri="{FF2B5EF4-FFF2-40B4-BE49-F238E27FC236}">
                <a16:creationId xmlns="" xmlns:a16="http://schemas.microsoft.com/office/drawing/2014/main" id="{883D005B-8B11-4FA0-82A2-9A260DE58982}"/>
              </a:ext>
            </a:extLst>
          </p:cNvPr>
          <p:cNvPicPr preferRelativeResize="0"/>
          <p:nvPr userDrawn="1"/>
        </p:nvPicPr>
        <p:blipFill rotWithShape="1">
          <a:blip r:embed="rId2">
            <a:alphaModFix/>
          </a:blip>
          <a:srcRect/>
          <a:stretch/>
        </p:blipFill>
        <p:spPr>
          <a:xfrm>
            <a:off x="-165100" y="-68826"/>
            <a:ext cx="12513464" cy="7000539"/>
          </a:xfrm>
          <a:prstGeom prst="rect">
            <a:avLst/>
          </a:prstGeom>
          <a:noFill/>
          <a:ln>
            <a:noFill/>
          </a:ln>
        </p:spPr>
      </p:pic>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4/13/2024</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1" name="Oval 10">
            <a:extLst>
              <a:ext uri="{FF2B5EF4-FFF2-40B4-BE49-F238E27FC236}">
                <a16:creationId xmlns="" xmlns:a16="http://schemas.microsoft.com/office/drawing/2014/main" id="{20C92834-F07F-4579-8623-1CF3469E4D08}"/>
              </a:ext>
            </a:extLst>
          </p:cNvPr>
          <p:cNvSpPr/>
          <p:nvPr userDrawn="1"/>
        </p:nvSpPr>
        <p:spPr>
          <a:xfrm>
            <a:off x="10907349" y="154887"/>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7548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548B5F-FFF5-4C65-9E4A-2F278EEE1878}"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181639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548B5F-FFF5-4C65-9E4A-2F278EEE1878}"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284793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548B5F-FFF5-4C65-9E4A-2F278EEE1878}" type="datetimeFigureOut">
              <a:rPr lang="en-US" smtClean="0"/>
              <a:t>4/13/2024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278345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48B5F-FFF5-4C65-9E4A-2F278EEE1878}" type="datetimeFigureOut">
              <a:rPr lang="en-US" smtClean="0"/>
              <a:t>4/13/2024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374349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48B5F-FFF5-4C65-9E4A-2F278EEE1878}" type="datetimeFigureOut">
              <a:rPr lang="en-US" smtClean="0"/>
              <a:t>4/13/2024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01B7C-F7FD-41FC-813A-6D6C0EA66F0C}" type="slidenum">
              <a:rPr lang="en-US" smtClean="0"/>
              <a:t>‹#›</a:t>
            </a:fld>
            <a:endParaRPr lang="en-US"/>
          </a:p>
        </p:txBody>
      </p:sp>
    </p:spTree>
    <p:extLst>
      <p:ext uri="{BB962C8B-B14F-4D97-AF65-F5344CB8AC3E}">
        <p14:creationId xmlns:p14="http://schemas.microsoft.com/office/powerpoint/2010/main" val="251990416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49" r:id="rId6"/>
    <p:sldLayoutId id="2147483650" r:id="rId7"/>
    <p:sldLayoutId id="2147483653" r:id="rId8"/>
    <p:sldLayoutId id="2147483655" r:id="rId9"/>
    <p:sldLayoutId id="214748366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BDA144B1-BC48-4FB5-81A0-5EEE0F41D92F}"/>
              </a:ext>
            </a:extLst>
          </p:cNvPr>
          <p:cNvSpPr/>
          <p:nvPr/>
        </p:nvSpPr>
        <p:spPr>
          <a:xfrm>
            <a:off x="1181089" y="1648606"/>
            <a:ext cx="9829935" cy="2337178"/>
          </a:xfrm>
          <a:prstGeom prst="rect">
            <a:avLst/>
          </a:prstGeom>
        </p:spPr>
        <p:txBody>
          <a:bodyPr wrap="none">
            <a:spAutoFit/>
          </a:bodyPr>
          <a:lstStyle/>
          <a:p>
            <a:pPr algn="ctr" defTabSz="914377">
              <a:lnSpc>
                <a:spcPct val="150000"/>
              </a:lnSpc>
              <a:defRPr/>
            </a:pPr>
            <a:r>
              <a:rPr lang="en-US" sz="5200" b="1" err="1">
                <a:solidFill>
                  <a:srgbClr val="002060"/>
                </a:solidFill>
                <a:latin typeface="UTM Avo" panose="02040603050506020204" pitchFamily="18" charset="0"/>
                <a:cs typeface="Arial" panose="020B0604020202020204" pitchFamily="34" charset="0"/>
              </a:rPr>
              <a:t>Tuần</a:t>
            </a:r>
            <a:r>
              <a:rPr lang="en-US" sz="5200" b="1">
                <a:solidFill>
                  <a:srgbClr val="002060"/>
                </a:solidFill>
                <a:latin typeface="UTM Avo" panose="02040603050506020204" pitchFamily="18" charset="0"/>
                <a:cs typeface="Arial" panose="020B0604020202020204" pitchFamily="34" charset="0"/>
              </a:rPr>
              <a:t> 29</a:t>
            </a:r>
            <a:endParaRPr lang="en-US" sz="5200" b="1" dirty="0">
              <a:solidFill>
                <a:srgbClr val="002060"/>
              </a:solidFill>
              <a:latin typeface="UTM Avo" panose="02040603050506020204" pitchFamily="18" charset="0"/>
              <a:cs typeface="Arial" panose="020B0604020202020204" pitchFamily="34" charset="0"/>
            </a:endParaRPr>
          </a:p>
          <a:p>
            <a:pPr algn="ctr" defTabSz="914377">
              <a:lnSpc>
                <a:spcPct val="150000"/>
              </a:lnSpc>
              <a:defRPr/>
            </a:pPr>
            <a:r>
              <a:rPr lang="en-US" sz="5200" b="1">
                <a:solidFill>
                  <a:srgbClr val="FF0000"/>
                </a:solidFill>
                <a:latin typeface="UTM Avo" panose="02040603050506020204" pitchFamily="18" charset="0"/>
                <a:cs typeface="Arial" panose="020B0604020202020204" pitchFamily="34" charset="0"/>
              </a:rPr>
              <a:t>Tập đọc: Sơn ca, nai và ếch</a:t>
            </a:r>
            <a:endParaRPr lang="en-US" sz="52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2289468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0" y="442349"/>
            <a:ext cx="12192000" cy="6449787"/>
          </a:xfrm>
          <a:prstGeom prst="rect">
            <a:avLst/>
          </a:prstGeom>
        </p:spPr>
      </p:pic>
      <p:sp>
        <p:nvSpPr>
          <p:cNvPr id="2" name="Title 1"/>
          <p:cNvSpPr>
            <a:spLocks noGrp="1"/>
          </p:cNvSpPr>
          <p:nvPr>
            <p:ph type="title" idx="4294967295"/>
          </p:nvPr>
        </p:nvSpPr>
        <p:spPr>
          <a:xfrm>
            <a:off x="319314" y="1079046"/>
            <a:ext cx="10972800" cy="1143000"/>
          </a:xfrm>
        </p:spPr>
        <p:txBody>
          <a:bodyPr>
            <a:noAutofit/>
          </a:bodyPr>
          <a:lstStyle/>
          <a:p>
            <a:r>
              <a:rPr lang="en-US" sz="7200" b="1">
                <a:ln w="22225">
                  <a:solidFill>
                    <a:schemeClr val="accent2"/>
                  </a:solidFill>
                  <a:prstDash val="solid"/>
                </a:ln>
                <a:solidFill>
                  <a:srgbClr val="92D050"/>
                </a:solidFill>
                <a:latin typeface="UTM Avo" panose="02040603050506020204" pitchFamily="18" charset="0"/>
                <a:cs typeface="Times New Roman" panose="02020603050405020304" pitchFamily="18" charset="0"/>
              </a:rPr>
              <a:t>NGHỈ GIẢI LAO</a:t>
            </a:r>
            <a:endParaRPr lang="en-US" sz="7200" b="1" dirty="0">
              <a:ln w="22225">
                <a:solidFill>
                  <a:schemeClr val="accent2"/>
                </a:solidFill>
                <a:prstDash val="solid"/>
              </a:ln>
              <a:solidFill>
                <a:srgbClr val="92D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6340162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25128" y="314714"/>
            <a:ext cx="5614037" cy="769441"/>
          </a:xfrm>
          <a:prstGeom prst="rect">
            <a:avLst/>
          </a:prstGeom>
          <a:noFill/>
        </p:spPr>
        <p:txBody>
          <a:bodyPr wrap="none" rtlCol="0">
            <a:spAutoFit/>
          </a:bodyPr>
          <a:lstStyle/>
          <a:p>
            <a:r>
              <a:rPr lang="en-US" sz="4400" b="1">
                <a:solidFill>
                  <a:srgbClr val="FF0000"/>
                </a:solidFill>
                <a:latin typeface="UTM Avo" panose="02040603050506020204" pitchFamily="18" charset="0"/>
              </a:rPr>
              <a:t>Sơn ca, nai và ếch</a:t>
            </a:r>
            <a:endParaRPr lang="en-US" sz="4400" b="1" dirty="0">
              <a:solidFill>
                <a:srgbClr val="FF0000"/>
              </a:solidFill>
              <a:latin typeface="UTM Avo" pitchFamily="18" charset="0"/>
            </a:endParaRPr>
          </a:p>
        </p:txBody>
      </p:sp>
      <p:sp>
        <p:nvSpPr>
          <p:cNvPr id="5" name="TextBox 4"/>
          <p:cNvSpPr txBox="1"/>
          <p:nvPr/>
        </p:nvSpPr>
        <p:spPr>
          <a:xfrm>
            <a:off x="381138" y="736263"/>
            <a:ext cx="11548153" cy="6278642"/>
          </a:xfrm>
          <a:prstGeom prst="rect">
            <a:avLst/>
          </a:prstGeom>
          <a:noFill/>
        </p:spPr>
        <p:txBody>
          <a:bodyPr wrap="square" rtlCol="0">
            <a:spAutoFit/>
          </a:bodyPr>
          <a:lstStyle/>
          <a:p>
            <a:pPr algn="just">
              <a:lnSpc>
                <a:spcPct val="150000"/>
              </a:lnSpc>
            </a:pPr>
            <a:r>
              <a:rPr lang="en-US" sz="3200">
                <a:latin typeface="UTM Avo" panose="02040603050506020204"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2" name="8-Point Star 1"/>
          <p:cNvSpPr/>
          <p:nvPr/>
        </p:nvSpPr>
        <p:spPr>
          <a:xfrm>
            <a:off x="194492" y="736263"/>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1</a:t>
            </a:r>
          </a:p>
        </p:txBody>
      </p:sp>
      <p:sp>
        <p:nvSpPr>
          <p:cNvPr id="6" name="8-Point Star 5"/>
          <p:cNvSpPr/>
          <p:nvPr/>
        </p:nvSpPr>
        <p:spPr>
          <a:xfrm>
            <a:off x="194492" y="3180012"/>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2</a:t>
            </a:r>
          </a:p>
        </p:txBody>
      </p:sp>
      <p:sp>
        <p:nvSpPr>
          <p:cNvPr id="7" name="8-Point Star 6"/>
          <p:cNvSpPr/>
          <p:nvPr/>
        </p:nvSpPr>
        <p:spPr>
          <a:xfrm>
            <a:off x="194492" y="5623761"/>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3</a:t>
            </a:r>
          </a:p>
        </p:txBody>
      </p:sp>
    </p:spTree>
    <p:extLst>
      <p:ext uri="{BB962C8B-B14F-4D97-AF65-F5344CB8AC3E}">
        <p14:creationId xmlns:p14="http://schemas.microsoft.com/office/powerpoint/2010/main" val="3172276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655704" y="1186141"/>
            <a:ext cx="11202921" cy="1323439"/>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4000" dirty="0" err="1">
                <a:solidFill>
                  <a:schemeClr val="accent5">
                    <a:lumMod val="75000"/>
                  </a:schemeClr>
                </a:solidFill>
                <a:latin typeface="UTM Avo" panose="02040603050506020204" pitchFamily="18" charset="0"/>
                <a:cs typeface="Times New Roman" panose="02020603050405020304" pitchFamily="18" charset="0"/>
              </a:rPr>
              <a:t>Câu</a:t>
            </a:r>
            <a:r>
              <a:rPr lang="en-US" sz="4000" dirty="0">
                <a:solidFill>
                  <a:schemeClr val="accent5">
                    <a:lumMod val="75000"/>
                  </a:schemeClr>
                </a:solidFill>
                <a:latin typeface="UTM Avo" panose="02040603050506020204" pitchFamily="18" charset="0"/>
                <a:cs typeface="Times New Roman" panose="02020603050405020304" pitchFamily="18" charset="0"/>
              </a:rPr>
              <a:t> 1</a:t>
            </a:r>
            <a:r>
              <a:rPr lang="en-US" sz="4000">
                <a:solidFill>
                  <a:schemeClr val="accent5">
                    <a:lumMod val="75000"/>
                  </a:schemeClr>
                </a:solidFill>
                <a:latin typeface="UTM Avo" panose="02040603050506020204" pitchFamily="18" charset="0"/>
                <a:cs typeface="Times New Roman" panose="02020603050405020304" pitchFamily="18" charset="0"/>
              </a:rPr>
              <a:t>. Sơn ca, nai và ếch đã đổi việc cho nhau như thế nào?</a:t>
            </a:r>
            <a:endParaRPr lang="en-US" sz="4000" dirty="0">
              <a:solidFill>
                <a:schemeClr val="accent5">
                  <a:lumMod val="75000"/>
                </a:schemeClr>
              </a:solidFill>
              <a:latin typeface="UTM Avo" panose="02040603050506020204" pitchFamily="18" charset="0"/>
              <a:cs typeface="Times New Roman" panose="02020603050405020304" pitchFamily="18" charset="0"/>
            </a:endParaRPr>
          </a:p>
        </p:txBody>
      </p:sp>
      <p:pic>
        <p:nvPicPr>
          <p:cNvPr id="8" name="图片 10">
            <a:extLst>
              <a:ext uri="{FF2B5EF4-FFF2-40B4-BE49-F238E27FC236}">
                <a16:creationId xmlns="" xmlns:a16="http://schemas.microsoft.com/office/drawing/2014/main" id="{88492C0C-B959-4090-9487-8777AAA98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61" y="2774917"/>
            <a:ext cx="2012281" cy="1676901"/>
          </a:xfrm>
          <a:prstGeom prst="rect">
            <a:avLst/>
          </a:prstGeom>
        </p:spPr>
      </p:pic>
      <p:pic>
        <p:nvPicPr>
          <p:cNvPr id="9" name="图片 9">
            <a:extLst>
              <a:ext uri="{FF2B5EF4-FFF2-40B4-BE49-F238E27FC236}">
                <a16:creationId xmlns="" xmlns:a16="http://schemas.microsoft.com/office/drawing/2014/main" id="{EAC7BFEA-95CA-4B1E-BBFF-D3AA9AFD1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7997" y="2829018"/>
            <a:ext cx="2358467" cy="4140598"/>
          </a:xfrm>
          <a:prstGeom prst="rect">
            <a:avLst/>
          </a:prstGeom>
        </p:spPr>
      </p:pic>
      <p:sp>
        <p:nvSpPr>
          <p:cNvPr id="2" name="Rectangle 1"/>
          <p:cNvSpPr/>
          <p:nvPr/>
        </p:nvSpPr>
        <p:spPr>
          <a:xfrm>
            <a:off x="1798704" y="2774917"/>
            <a:ext cx="8489576" cy="707886"/>
          </a:xfrm>
          <a:prstGeom prst="rect">
            <a:avLst/>
          </a:prstGeom>
        </p:spPr>
        <p:txBody>
          <a:bodyPr wrap="square">
            <a:spAutoFit/>
          </a:bodyPr>
          <a:lstStyle/>
          <a:p>
            <a:r>
              <a:rPr lang="en-US" sz="4000">
                <a:latin typeface="UTM Avo" pitchFamily="18" charset="0"/>
              </a:rPr>
              <a:t>Sơn ca thử lao mình xuống nước.</a:t>
            </a:r>
            <a:endParaRPr lang="en-US" sz="4000"/>
          </a:p>
        </p:txBody>
      </p:sp>
      <p:sp>
        <p:nvSpPr>
          <p:cNvPr id="7" name="Rectangle 6"/>
          <p:cNvSpPr/>
          <p:nvPr/>
        </p:nvSpPr>
        <p:spPr>
          <a:xfrm>
            <a:off x="1798704" y="3631456"/>
            <a:ext cx="8489576" cy="707886"/>
          </a:xfrm>
          <a:prstGeom prst="rect">
            <a:avLst/>
          </a:prstGeom>
        </p:spPr>
        <p:txBody>
          <a:bodyPr wrap="square">
            <a:spAutoFit/>
          </a:bodyPr>
          <a:lstStyle/>
          <a:p>
            <a:r>
              <a:rPr lang="en-US" sz="4000">
                <a:latin typeface="UTM Avo" pitchFamily="18" charset="0"/>
              </a:rPr>
              <a:t>Nai leo lên mỏm đá tập bay.</a:t>
            </a:r>
            <a:endParaRPr lang="en-US" sz="4000"/>
          </a:p>
        </p:txBody>
      </p:sp>
      <p:sp>
        <p:nvSpPr>
          <p:cNvPr id="10" name="Rectangle 9"/>
          <p:cNvSpPr/>
          <p:nvPr/>
        </p:nvSpPr>
        <p:spPr>
          <a:xfrm>
            <a:off x="1798704" y="4592650"/>
            <a:ext cx="8489576" cy="707886"/>
          </a:xfrm>
          <a:prstGeom prst="rect">
            <a:avLst/>
          </a:prstGeom>
        </p:spPr>
        <p:txBody>
          <a:bodyPr wrap="square">
            <a:spAutoFit/>
          </a:bodyPr>
          <a:lstStyle/>
          <a:p>
            <a:r>
              <a:rPr lang="en-US" sz="4000">
                <a:latin typeface="UTM Avo" pitchFamily="18" charset="0"/>
              </a:rPr>
              <a:t>Ếch thì vào ở trong rừng rậm.</a:t>
            </a:r>
            <a:endParaRPr lang="en-US" sz="4000"/>
          </a:p>
        </p:txBody>
      </p:sp>
    </p:spTree>
    <p:extLst>
      <p:ext uri="{BB962C8B-B14F-4D97-AF65-F5344CB8AC3E}">
        <p14:creationId xmlns:p14="http://schemas.microsoft.com/office/powerpoint/2010/main" val="31451678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10">
            <a:extLst>
              <a:ext uri="{FF2B5EF4-FFF2-40B4-BE49-F238E27FC236}">
                <a16:creationId xmlns="" xmlns:a16="http://schemas.microsoft.com/office/drawing/2014/main" id="{88492C0C-B959-4090-9487-8777AAA98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847" y="314514"/>
            <a:ext cx="2012281" cy="1676901"/>
          </a:xfrm>
          <a:prstGeom prst="rect">
            <a:avLst/>
          </a:prstGeom>
        </p:spPr>
      </p:pic>
      <p:pic>
        <p:nvPicPr>
          <p:cNvPr id="8"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9912" y="4343762"/>
            <a:ext cx="2289840" cy="2289840"/>
          </a:xfrm>
          <a:prstGeom prst="rect">
            <a:avLst/>
          </a:prstGeom>
        </p:spPr>
      </p:pic>
      <p:sp>
        <p:nvSpPr>
          <p:cNvPr id="18" name="Rectangle 17"/>
          <p:cNvSpPr/>
          <p:nvPr/>
        </p:nvSpPr>
        <p:spPr>
          <a:xfrm>
            <a:off x="2233529" y="540220"/>
            <a:ext cx="9562624" cy="830997"/>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800" dirty="0" err="1">
                <a:solidFill>
                  <a:prstClr val="black"/>
                </a:solidFill>
                <a:latin typeface="UTM Avo" panose="02040603050506020204" pitchFamily="18" charset="0"/>
                <a:cs typeface="Times New Roman" panose="02020603050405020304" pitchFamily="18" charset="0"/>
              </a:rPr>
              <a:t>Câu</a:t>
            </a:r>
            <a:r>
              <a:rPr lang="en-US" sz="4800" dirty="0">
                <a:solidFill>
                  <a:prstClr val="black"/>
                </a:solidFill>
                <a:latin typeface="UTM Avo" panose="02040603050506020204" pitchFamily="18" charset="0"/>
                <a:cs typeface="Times New Roman" panose="02020603050405020304" pitchFamily="18" charset="0"/>
              </a:rPr>
              <a:t> 2</a:t>
            </a:r>
            <a:r>
              <a:rPr lang="en-US" sz="4800">
                <a:solidFill>
                  <a:prstClr val="black"/>
                </a:solidFill>
                <a:latin typeface="UTM Avo" panose="02040603050506020204" pitchFamily="18" charset="0"/>
                <a:cs typeface="Times New Roman" panose="02020603050405020304" pitchFamily="18" charset="0"/>
              </a:rPr>
              <a:t>: Chọn ý đúng</a:t>
            </a:r>
            <a:endParaRPr lang="en-US" sz="4800" dirty="0">
              <a:solidFill>
                <a:prstClr val="black"/>
              </a:solidFill>
              <a:latin typeface="UTM Avo" panose="02040603050506020204" pitchFamily="18" charset="0"/>
              <a:cs typeface="Times New Roman" panose="02020603050405020304" pitchFamily="18" charset="0"/>
            </a:endParaRPr>
          </a:p>
        </p:txBody>
      </p:sp>
      <p:sp>
        <p:nvSpPr>
          <p:cNvPr id="2" name="TextBox 1"/>
          <p:cNvSpPr txBox="1"/>
          <p:nvPr/>
        </p:nvSpPr>
        <p:spPr>
          <a:xfrm>
            <a:off x="114299" y="1863178"/>
            <a:ext cx="12258676" cy="707886"/>
          </a:xfrm>
          <a:prstGeom prst="rect">
            <a:avLst/>
          </a:prstGeom>
          <a:noFill/>
        </p:spPr>
        <p:txBody>
          <a:bodyPr wrap="square" rtlCol="0">
            <a:spAutoFit/>
          </a:bodyPr>
          <a:lstStyle/>
          <a:p>
            <a:r>
              <a:rPr lang="en-US" sz="4000">
                <a:solidFill>
                  <a:srgbClr val="FF0000"/>
                </a:solidFill>
                <a:latin typeface="UTM Avo" panose="02040603050506020204" pitchFamily="18" charset="0"/>
              </a:rPr>
              <a:t>Ba bạn không đổi việc cho nhau nữa vì đã hiểu:</a:t>
            </a:r>
          </a:p>
        </p:txBody>
      </p:sp>
      <p:sp>
        <p:nvSpPr>
          <p:cNvPr id="9" name="Rectangle 8"/>
          <p:cNvSpPr/>
          <p:nvPr/>
        </p:nvSpPr>
        <p:spPr>
          <a:xfrm>
            <a:off x="114299" y="3033048"/>
            <a:ext cx="11858626" cy="677108"/>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3800">
                <a:solidFill>
                  <a:prstClr val="black"/>
                </a:solidFill>
                <a:latin typeface="UTM Avo" panose="02040603050506020204" pitchFamily="18" charset="0"/>
                <a:cs typeface="Times New Roman" panose="02020603050405020304" pitchFamily="18" charset="0"/>
              </a:rPr>
              <a:t>a) Mỗi loài có một cách sống, đổi việc là dại dột.</a:t>
            </a:r>
            <a:endParaRPr lang="en-US" sz="3800" dirty="0">
              <a:solidFill>
                <a:prstClr val="black"/>
              </a:solidFill>
              <a:latin typeface="UTM Avo" panose="02040603050506020204" pitchFamily="18" charset="0"/>
              <a:cs typeface="Times New Roman" panose="02020603050405020304" pitchFamily="18" charset="0"/>
            </a:endParaRPr>
          </a:p>
        </p:txBody>
      </p:sp>
      <p:sp>
        <p:nvSpPr>
          <p:cNvPr id="10" name="Rectangle 9"/>
          <p:cNvSpPr/>
          <p:nvPr/>
        </p:nvSpPr>
        <p:spPr>
          <a:xfrm>
            <a:off x="108979" y="4403254"/>
            <a:ext cx="11687174" cy="677108"/>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3800">
                <a:solidFill>
                  <a:prstClr val="black"/>
                </a:solidFill>
                <a:latin typeface="UTM Avo" panose="02040603050506020204" pitchFamily="18" charset="0"/>
                <a:cs typeface="Times New Roman" panose="02020603050405020304" pitchFamily="18" charset="0"/>
              </a:rPr>
              <a:t>b) Muốn đổi việc thì phải luyện tập rất nhiều.</a:t>
            </a:r>
            <a:endParaRPr lang="en-US" sz="3800" dirty="0">
              <a:solidFill>
                <a:prstClr val="black"/>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52950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10">
            <a:extLst>
              <a:ext uri="{FF2B5EF4-FFF2-40B4-BE49-F238E27FC236}">
                <a16:creationId xmlns="" xmlns:a16="http://schemas.microsoft.com/office/drawing/2014/main" id="{88492C0C-B959-4090-9487-8777AAA98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0939" y="94381"/>
            <a:ext cx="2012281" cy="1676901"/>
          </a:xfrm>
          <a:prstGeom prst="rect">
            <a:avLst/>
          </a:prstGeom>
        </p:spPr>
      </p:pic>
      <p:pic>
        <p:nvPicPr>
          <p:cNvPr id="8"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2160" y="4233128"/>
            <a:ext cx="2289840" cy="2289840"/>
          </a:xfrm>
          <a:prstGeom prst="rect">
            <a:avLst/>
          </a:prstGeom>
        </p:spPr>
      </p:pic>
      <p:sp>
        <p:nvSpPr>
          <p:cNvPr id="18" name="Rectangle 17"/>
          <p:cNvSpPr/>
          <p:nvPr/>
        </p:nvSpPr>
        <p:spPr>
          <a:xfrm>
            <a:off x="902500" y="2034051"/>
            <a:ext cx="9689300" cy="707886"/>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000" err="1">
                <a:solidFill>
                  <a:prstClr val="black"/>
                </a:solidFill>
                <a:latin typeface="UTM Avo" panose="02040603050506020204" pitchFamily="18" charset="0"/>
                <a:cs typeface="Times New Roman" panose="02020603050405020304" pitchFamily="18" charset="0"/>
              </a:rPr>
              <a:t>Câu</a:t>
            </a:r>
            <a:r>
              <a:rPr lang="en-US" sz="4000">
                <a:solidFill>
                  <a:prstClr val="black"/>
                </a:solidFill>
                <a:latin typeface="UTM Avo" panose="02040603050506020204" pitchFamily="18" charset="0"/>
                <a:cs typeface="Times New Roman" panose="02020603050405020304" pitchFamily="18" charset="0"/>
              </a:rPr>
              <a:t> </a:t>
            </a:r>
            <a:r>
              <a:rPr lang="en-US" sz="4000" dirty="0">
                <a:solidFill>
                  <a:prstClr val="black"/>
                </a:solidFill>
                <a:latin typeface="UTM Avo" panose="02040603050506020204" pitchFamily="18" charset="0"/>
                <a:cs typeface="Times New Roman" panose="02020603050405020304" pitchFamily="18" charset="0"/>
              </a:rPr>
              <a:t>3</a:t>
            </a:r>
            <a:r>
              <a:rPr lang="en-US" sz="4000">
                <a:solidFill>
                  <a:prstClr val="black"/>
                </a:solidFill>
                <a:latin typeface="UTM Avo" panose="02040603050506020204" pitchFamily="18" charset="0"/>
                <a:cs typeface="Times New Roman" panose="02020603050405020304" pitchFamily="18" charset="0"/>
              </a:rPr>
              <a:t>: Con người đã làm thế nào?</a:t>
            </a:r>
            <a:endParaRPr lang="en-US" sz="4000" dirty="0">
              <a:solidFill>
                <a:prstClr val="black"/>
              </a:solidFill>
              <a:latin typeface="UTM Avo" panose="02040603050506020204" pitchFamily="18" charset="0"/>
              <a:cs typeface="Times New Roman" panose="02020603050405020304" pitchFamily="18" charset="0"/>
            </a:endParaRPr>
          </a:p>
        </p:txBody>
      </p:sp>
      <p:sp>
        <p:nvSpPr>
          <p:cNvPr id="9" name="Rectangle 8"/>
          <p:cNvSpPr/>
          <p:nvPr/>
        </p:nvSpPr>
        <p:spPr>
          <a:xfrm>
            <a:off x="902500" y="3060965"/>
            <a:ext cx="9689300" cy="707886"/>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000">
                <a:solidFill>
                  <a:prstClr val="black"/>
                </a:solidFill>
                <a:latin typeface="UTM Avo" panose="02040603050506020204" pitchFamily="18" charset="0"/>
                <a:cs typeface="Times New Roman" panose="02020603050405020304" pitchFamily="18" charset="0"/>
              </a:rPr>
              <a:t>a) để bay lên bầu trời.</a:t>
            </a:r>
            <a:endParaRPr lang="en-US" sz="4000" dirty="0">
              <a:solidFill>
                <a:prstClr val="black"/>
              </a:solidFill>
              <a:latin typeface="UTM Avo" panose="02040603050506020204" pitchFamily="18" charset="0"/>
              <a:cs typeface="Times New Roman" panose="02020603050405020304" pitchFamily="18" charset="0"/>
            </a:endParaRPr>
          </a:p>
        </p:txBody>
      </p:sp>
      <p:sp>
        <p:nvSpPr>
          <p:cNvPr id="10" name="Rectangle 9"/>
          <p:cNvSpPr/>
          <p:nvPr/>
        </p:nvSpPr>
        <p:spPr>
          <a:xfrm>
            <a:off x="902500" y="5217282"/>
            <a:ext cx="9689300" cy="707886"/>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000">
                <a:solidFill>
                  <a:prstClr val="black"/>
                </a:solidFill>
                <a:latin typeface="UTM Avo" panose="02040603050506020204" pitchFamily="18" charset="0"/>
                <a:cs typeface="Times New Roman" panose="02020603050405020304" pitchFamily="18" charset="0"/>
              </a:rPr>
              <a:t>c) để sống trong rừng sâu.</a:t>
            </a:r>
            <a:endParaRPr lang="en-US" sz="4000" dirty="0">
              <a:solidFill>
                <a:prstClr val="black"/>
              </a:solidFill>
              <a:latin typeface="UTM Avo" panose="02040603050506020204" pitchFamily="18" charset="0"/>
              <a:cs typeface="Times New Roman" panose="02020603050405020304" pitchFamily="18" charset="0"/>
            </a:endParaRPr>
          </a:p>
        </p:txBody>
      </p:sp>
      <p:sp>
        <p:nvSpPr>
          <p:cNvPr id="11" name="Rectangle 10"/>
          <p:cNvSpPr/>
          <p:nvPr/>
        </p:nvSpPr>
        <p:spPr>
          <a:xfrm>
            <a:off x="902500" y="4099204"/>
            <a:ext cx="9689300" cy="707886"/>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000">
                <a:solidFill>
                  <a:prstClr val="black"/>
                </a:solidFill>
                <a:latin typeface="UTM Avo" panose="02040603050506020204" pitchFamily="18" charset="0"/>
                <a:cs typeface="Times New Roman" panose="02020603050405020304" pitchFamily="18" charset="0"/>
              </a:rPr>
              <a:t>b) để bơi, lặn dưới nước.</a:t>
            </a:r>
            <a:endParaRPr lang="en-US" sz="4000" dirty="0">
              <a:solidFill>
                <a:prstClr val="black"/>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68427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75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294545" y="1514489"/>
            <a:ext cx="5889754" cy="1200329"/>
          </a:xfrm>
          <a:prstGeom prst="rect">
            <a:avLst/>
          </a:prstGeom>
          <a:noFill/>
        </p:spPr>
        <p:txBody>
          <a:bodyPr wrap="none" lIns="91440" tIns="45720" rIns="91440" bIns="45720">
            <a:spAutoFit/>
          </a:bodyPr>
          <a:lstStyle/>
          <a:p>
            <a:pPr algn="ctr"/>
            <a:r>
              <a:rPr lang="en-US" sz="7200" b="1" dirty="0">
                <a:ln w="0"/>
                <a:solidFill>
                  <a:srgbClr val="00206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KHỞI ĐỘNG</a:t>
            </a:r>
            <a:endParaRPr lang="en-US" sz="7200" b="1" dirty="0">
              <a:ln w="0"/>
              <a:solidFill>
                <a:srgbClr val="002060"/>
              </a:solidFill>
              <a:effectLst>
                <a:reflection blurRad="6350" stA="53000" endA="300" endPos="35500" dir="5400000" sy="-90000" algn="bl" rotWithShape="0"/>
              </a:effectLst>
              <a:latin typeface="UTM Avo" panose="02040603050506020204" pitchFamily="18" charset="0"/>
            </a:endParaRPr>
          </a:p>
        </p:txBody>
      </p:sp>
      <p:sp>
        <p:nvSpPr>
          <p:cNvPr id="2" name="Rectangle 1"/>
          <p:cNvSpPr/>
          <p:nvPr/>
        </p:nvSpPr>
        <p:spPr>
          <a:xfrm>
            <a:off x="1897625" y="2597296"/>
            <a:ext cx="8683596" cy="1538563"/>
          </a:xfrm>
          <a:prstGeom prst="rect">
            <a:avLst/>
          </a:prstGeom>
        </p:spPr>
        <p:txBody>
          <a:bodyPr wrap="none">
            <a:spAutoFit/>
          </a:bodyPr>
          <a:lstStyle/>
          <a:p>
            <a:pPr>
              <a:lnSpc>
                <a:spcPct val="150000"/>
              </a:lnSpc>
            </a:pPr>
            <a:r>
              <a:rPr lang="en-US" sz="7200" b="1">
                <a:solidFill>
                  <a:srgbClr val="FF0000"/>
                </a:solidFill>
                <a:latin typeface="UTM Avo" panose="02040603050506020204" pitchFamily="18" charset="0"/>
                <a:ea typeface="Frankfurter" pitchFamily="2" charset="0"/>
                <a:cs typeface="Frankfurter" pitchFamily="2" charset="0"/>
              </a:rPr>
              <a:t>Trò chơi: Lật tranh</a:t>
            </a:r>
            <a:endParaRPr lang="en-US" sz="41300" b="1">
              <a:solidFill>
                <a:srgbClr val="FF0000"/>
              </a:solidFill>
              <a:latin typeface="UTM Avo" panose="02040603050506020204" pitchFamily="18" charset="0"/>
              <a:ea typeface="Frankfurter" pitchFamily="2" charset="0"/>
              <a:cs typeface="Frankfurter" pitchFamily="2" charset="0"/>
            </a:endParaRPr>
          </a:p>
        </p:txBody>
      </p:sp>
    </p:spTree>
    <p:extLst>
      <p:ext uri="{BB962C8B-B14F-4D97-AF65-F5344CB8AC3E}">
        <p14:creationId xmlns:p14="http://schemas.microsoft.com/office/powerpoint/2010/main" val="460960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050" y="415506"/>
            <a:ext cx="12192000" cy="6443422"/>
          </a:xfrm>
          <a:prstGeom prst="rect">
            <a:avLst/>
          </a:prstGeom>
        </p:spPr>
      </p:pic>
    </p:spTree>
    <p:extLst>
      <p:ext uri="{BB962C8B-B14F-4D97-AF65-F5344CB8AC3E}">
        <p14:creationId xmlns:p14="http://schemas.microsoft.com/office/powerpoint/2010/main" val="2483838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59636" y="1616032"/>
            <a:ext cx="9072728" cy="2803075"/>
          </a:xfrm>
          <a:prstGeom prst="rect">
            <a:avLst/>
          </a:prstGeom>
          <a:noFill/>
        </p:spPr>
        <p:txBody>
          <a:bodyPr wrap="square" rtlCol="0">
            <a:spAutoFit/>
          </a:bodyPr>
          <a:lstStyle/>
          <a:p>
            <a:pPr algn="ctr">
              <a:lnSpc>
                <a:spcPct val="150000"/>
              </a:lnSpc>
            </a:pPr>
            <a:r>
              <a:rPr lang="en-US" sz="6000" b="1" dirty="0">
                <a:solidFill>
                  <a:schemeClr val="accent6">
                    <a:lumMod val="75000"/>
                  </a:schemeClr>
                </a:solidFill>
                <a:latin typeface="UTM Avo" panose="02040603050506020204" pitchFamily="18" charset="0"/>
                <a:cs typeface="Times New Roman" panose="02020603050405020304" pitchFamily="18" charset="0"/>
              </a:rPr>
              <a:t>TẬP ĐỌC</a:t>
            </a:r>
          </a:p>
          <a:p>
            <a:pPr algn="ctr">
              <a:lnSpc>
                <a:spcPct val="150000"/>
              </a:lnSpc>
            </a:pPr>
            <a:r>
              <a:rPr lang="en-US" sz="6600" b="1">
                <a:solidFill>
                  <a:srgbClr val="FF0000"/>
                </a:solidFill>
                <a:latin typeface="UTM Avo" panose="02040603050506020204" pitchFamily="18" charset="0"/>
                <a:ea typeface="Arrus-Black" panose="02020500000000000000" pitchFamily="18" charset="0"/>
                <a:cs typeface="Times New Roman" panose="02020603050405020304" pitchFamily="18" charset="0"/>
              </a:rPr>
              <a:t>Sơn ca, nai và ếch</a:t>
            </a:r>
            <a:endParaRPr lang="en-US" sz="6600" b="1" dirty="0">
              <a:solidFill>
                <a:srgbClr val="FF0000"/>
              </a:solidFill>
              <a:latin typeface="UTM Avo" panose="02040603050506020204" pitchFamily="18" charset="0"/>
              <a:ea typeface="Arrus-Black" panose="02020500000000000000" pitchFamily="18" charset="0"/>
              <a:cs typeface="Times New Roman" panose="02020603050405020304" pitchFamily="18" charset="0"/>
            </a:endParaRPr>
          </a:p>
        </p:txBody>
      </p:sp>
    </p:spTree>
    <p:extLst>
      <p:ext uri="{BB962C8B-B14F-4D97-AF65-F5344CB8AC3E}">
        <p14:creationId xmlns:p14="http://schemas.microsoft.com/office/powerpoint/2010/main" val="291953264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08567" y="416948"/>
            <a:ext cx="11548153" cy="6278642"/>
          </a:xfrm>
          <a:prstGeom prst="rect">
            <a:avLst/>
          </a:prstGeom>
          <a:noFill/>
        </p:spPr>
        <p:txBody>
          <a:bodyPr wrap="square" rtlCol="0">
            <a:spAutoFit/>
          </a:bodyPr>
          <a:lstStyle/>
          <a:p>
            <a:pPr algn="just">
              <a:lnSpc>
                <a:spcPct val="150000"/>
              </a:lnSpc>
            </a:pPr>
            <a:r>
              <a:rPr lang="en-US" sz="3200">
                <a:latin typeface="UTM Avo"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18" name="TextBox 17"/>
          <p:cNvSpPr txBox="1"/>
          <p:nvPr/>
        </p:nvSpPr>
        <p:spPr>
          <a:xfrm>
            <a:off x="4052557" y="-4601"/>
            <a:ext cx="5614037" cy="769441"/>
          </a:xfrm>
          <a:prstGeom prst="rect">
            <a:avLst/>
          </a:prstGeom>
          <a:noFill/>
        </p:spPr>
        <p:txBody>
          <a:bodyPr wrap="none" rtlCol="0">
            <a:spAutoFit/>
          </a:bodyPr>
          <a:lstStyle/>
          <a:p>
            <a:r>
              <a:rPr lang="en-US" sz="4400" b="1">
                <a:solidFill>
                  <a:srgbClr val="FF0000"/>
                </a:solidFill>
                <a:latin typeface="UTM Avo" pitchFamily="18" charset="0"/>
              </a:rPr>
              <a:t>Sơn ca, nai và ếch</a:t>
            </a:r>
            <a:endParaRPr lang="en-US" sz="4400" b="1" dirty="0">
              <a:solidFill>
                <a:srgbClr val="FF0000"/>
              </a:solidFill>
              <a:latin typeface="UTM Avo" pitchFamily="18" charset="0"/>
            </a:endParaRPr>
          </a:p>
        </p:txBody>
      </p:sp>
    </p:spTree>
    <p:extLst>
      <p:ext uri="{BB962C8B-B14F-4D97-AF65-F5344CB8AC3E}">
        <p14:creationId xmlns:p14="http://schemas.microsoft.com/office/powerpoint/2010/main" val="2728374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0716" t="7344" r="18351" b="65593"/>
          <a:stretch/>
        </p:blipFill>
        <p:spPr>
          <a:xfrm>
            <a:off x="2792360" y="1428593"/>
            <a:ext cx="6607279" cy="1555217"/>
          </a:xfrm>
          <a:prstGeom prst="rect">
            <a:avLst/>
          </a:prstGeom>
          <a:ln>
            <a:noFill/>
          </a:ln>
        </p:spPr>
      </p:pic>
      <p:sp>
        <p:nvSpPr>
          <p:cNvPr id="2" name="TextBox 3"/>
          <p:cNvSpPr txBox="1">
            <a:spLocks noChangeArrowheads="1"/>
          </p:cNvSpPr>
          <p:nvPr/>
        </p:nvSpPr>
        <p:spPr bwMode="auto">
          <a:xfrm>
            <a:off x="3876903" y="374872"/>
            <a:ext cx="5252810" cy="769441"/>
          </a:xfrm>
          <a:prstGeom prst="rect">
            <a:avLst/>
          </a:prstGeom>
          <a:gradFill>
            <a:gsLst>
              <a:gs pos="0">
                <a:schemeClr val="accent2">
                  <a:lumMod val="20000"/>
                  <a:lumOff val="80000"/>
                </a:schemeClr>
              </a:gs>
              <a:gs pos="50000">
                <a:schemeClr val="accent2">
                  <a:satMod val="110000"/>
                  <a:lumMod val="100000"/>
                  <a:shade val="100000"/>
                </a:schemeClr>
              </a:gs>
              <a:gs pos="100000">
                <a:schemeClr val="accent2">
                  <a:lumMod val="99000"/>
                  <a:satMod val="120000"/>
                  <a:shade val="78000"/>
                </a:schemeClr>
              </a:gs>
            </a:gsLst>
          </a:gradFill>
          <a:ln/>
        </p:spPr>
        <p:style>
          <a:lnRef idx="0">
            <a:schemeClr val="accent2"/>
          </a:lnRef>
          <a:fillRef idx="3">
            <a:schemeClr val="accent2"/>
          </a:fillRef>
          <a:effectRef idx="3">
            <a:schemeClr val="accent2"/>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4400" dirty="0" err="1">
                <a:solidFill>
                  <a:schemeClr val="bg1"/>
                </a:solidFill>
                <a:effectLst>
                  <a:outerShdw blurRad="38100" dist="38100" dir="2700000" algn="tl">
                    <a:srgbClr val="000000">
                      <a:alpha val="43137"/>
                    </a:srgbClr>
                  </a:outerShdw>
                </a:effectLst>
                <a:latin typeface="UTM Avo" pitchFamily="18" charset="0"/>
              </a:rPr>
              <a:t>Luyện</a:t>
            </a:r>
            <a:r>
              <a:rPr lang="en-US" altLang="en-US" sz="4400" dirty="0">
                <a:solidFill>
                  <a:schemeClr val="bg1"/>
                </a:solidFill>
                <a:effectLst>
                  <a:outerShdw blurRad="38100" dist="38100" dir="2700000" algn="tl">
                    <a:srgbClr val="000000">
                      <a:alpha val="43137"/>
                    </a:srgbClr>
                  </a:outerShdw>
                </a:effectLst>
                <a:latin typeface="UTM Avo" pitchFamily="18" charset="0"/>
              </a:rPr>
              <a:t> </a:t>
            </a:r>
            <a:r>
              <a:rPr lang="en-US" altLang="en-US" sz="4400" dirty="0" err="1">
                <a:solidFill>
                  <a:schemeClr val="bg1"/>
                </a:solidFill>
                <a:effectLst>
                  <a:outerShdw blurRad="38100" dist="38100" dir="2700000" algn="tl">
                    <a:srgbClr val="000000">
                      <a:alpha val="43137"/>
                    </a:srgbClr>
                  </a:outerShdw>
                </a:effectLst>
                <a:latin typeface="UTM Avo" pitchFamily="18" charset="0"/>
              </a:rPr>
              <a:t>đọc</a:t>
            </a:r>
            <a:r>
              <a:rPr lang="en-US" altLang="en-US" sz="4400" dirty="0">
                <a:solidFill>
                  <a:schemeClr val="bg1"/>
                </a:solidFill>
                <a:effectLst>
                  <a:outerShdw blurRad="38100" dist="38100" dir="2700000" algn="tl">
                    <a:srgbClr val="000000">
                      <a:alpha val="43137"/>
                    </a:srgbClr>
                  </a:outerShdw>
                </a:effectLst>
                <a:latin typeface="UTM Avo" pitchFamily="18" charset="0"/>
              </a:rPr>
              <a:t> </a:t>
            </a:r>
            <a:r>
              <a:rPr lang="en-US" altLang="en-US" sz="4400" err="1">
                <a:solidFill>
                  <a:schemeClr val="bg1"/>
                </a:solidFill>
                <a:effectLst>
                  <a:outerShdw blurRad="38100" dist="38100" dir="2700000" algn="tl">
                    <a:srgbClr val="000000">
                      <a:alpha val="43137"/>
                    </a:srgbClr>
                  </a:outerShdw>
                </a:effectLst>
                <a:latin typeface="UTM Avo" pitchFamily="18" charset="0"/>
              </a:rPr>
              <a:t>từ</a:t>
            </a:r>
            <a:r>
              <a:rPr lang="en-US" altLang="en-US" sz="4400">
                <a:solidFill>
                  <a:schemeClr val="bg1"/>
                </a:solidFill>
                <a:effectLst>
                  <a:outerShdw blurRad="38100" dist="38100" dir="2700000" algn="tl">
                    <a:srgbClr val="000000">
                      <a:alpha val="43137"/>
                    </a:srgbClr>
                  </a:outerShdw>
                </a:effectLst>
                <a:latin typeface="UTM Avo" pitchFamily="18" charset="0"/>
              </a:rPr>
              <a:t> khó</a:t>
            </a:r>
            <a:endParaRPr lang="en-US" altLang="en-US" sz="4400" dirty="0">
              <a:solidFill>
                <a:schemeClr val="bg1"/>
              </a:solidFill>
              <a:effectLst>
                <a:outerShdw blurRad="38100" dist="38100" dir="2700000" algn="tl">
                  <a:srgbClr val="000000">
                    <a:alpha val="43137"/>
                  </a:srgbClr>
                </a:outerShdw>
              </a:effectLst>
              <a:latin typeface="UTM Avo" pitchFamily="18" charset="0"/>
            </a:endParaRPr>
          </a:p>
        </p:txBody>
      </p:sp>
      <p:sp>
        <p:nvSpPr>
          <p:cNvPr id="3" name="TextBox 2"/>
          <p:cNvSpPr txBox="1"/>
          <p:nvPr/>
        </p:nvSpPr>
        <p:spPr>
          <a:xfrm>
            <a:off x="5869515" y="2812183"/>
            <a:ext cx="6568440" cy="830997"/>
          </a:xfrm>
          <a:prstGeom prst="rect">
            <a:avLst/>
          </a:prstGeom>
          <a:noFill/>
        </p:spPr>
        <p:txBody>
          <a:bodyPr wrap="square" rtlCol="0">
            <a:spAutoFit/>
          </a:bodyPr>
          <a:lstStyle/>
          <a:p>
            <a:r>
              <a:rPr lang="en-US" sz="4800">
                <a:solidFill>
                  <a:schemeClr val="accent1">
                    <a:lumMod val="50000"/>
                  </a:schemeClr>
                </a:solidFill>
                <a:latin typeface="UTM Avo"/>
              </a:rPr>
              <a:t>rơi huỵch xuống đất</a:t>
            </a:r>
            <a:endParaRPr lang="en-US" sz="4800" dirty="0">
              <a:solidFill>
                <a:schemeClr val="accent1">
                  <a:lumMod val="50000"/>
                </a:schemeClr>
              </a:solidFill>
              <a:latin typeface="UTM Avo"/>
            </a:endParaRPr>
          </a:p>
        </p:txBody>
      </p:sp>
      <p:sp>
        <p:nvSpPr>
          <p:cNvPr id="4" name="TextBox 3"/>
          <p:cNvSpPr txBox="1"/>
          <p:nvPr/>
        </p:nvSpPr>
        <p:spPr>
          <a:xfrm>
            <a:off x="931345" y="2556121"/>
            <a:ext cx="4455301" cy="2151423"/>
          </a:xfrm>
          <a:prstGeom prst="rect">
            <a:avLst/>
          </a:prstGeom>
          <a:noFill/>
        </p:spPr>
        <p:txBody>
          <a:bodyPr wrap="square" rtlCol="0">
            <a:spAutoFit/>
          </a:bodyPr>
          <a:lstStyle/>
          <a:p>
            <a:pPr>
              <a:lnSpc>
                <a:spcPct val="150000"/>
              </a:lnSpc>
            </a:pPr>
            <a:r>
              <a:rPr lang="en-US" sz="4800">
                <a:solidFill>
                  <a:schemeClr val="accent1">
                    <a:lumMod val="50000"/>
                  </a:schemeClr>
                </a:solidFill>
                <a:latin typeface="UTM Avo"/>
              </a:rPr>
              <a:t>suýt nữa</a:t>
            </a:r>
            <a:endParaRPr lang="en-US" sz="4800" dirty="0">
              <a:solidFill>
                <a:schemeClr val="accent1">
                  <a:lumMod val="50000"/>
                </a:schemeClr>
              </a:solidFill>
              <a:latin typeface="UTM Avo"/>
            </a:endParaRPr>
          </a:p>
          <a:p>
            <a:pPr>
              <a:lnSpc>
                <a:spcPct val="150000"/>
              </a:lnSpc>
            </a:pPr>
            <a:r>
              <a:rPr lang="en-US" sz="4800">
                <a:solidFill>
                  <a:schemeClr val="accent1">
                    <a:lumMod val="50000"/>
                  </a:schemeClr>
                </a:solidFill>
                <a:latin typeface="UTM Avo"/>
              </a:rPr>
              <a:t>chết đuối </a:t>
            </a:r>
            <a:endParaRPr lang="en-US" sz="4800" dirty="0">
              <a:solidFill>
                <a:schemeClr val="accent1">
                  <a:lumMod val="50000"/>
                </a:schemeClr>
              </a:solidFill>
              <a:latin typeface="UTM Avo"/>
            </a:endParaRPr>
          </a:p>
        </p:txBody>
      </p:sp>
      <p:sp>
        <p:nvSpPr>
          <p:cNvPr id="5" name="TextBox 4"/>
          <p:cNvSpPr txBox="1"/>
          <p:nvPr/>
        </p:nvSpPr>
        <p:spPr>
          <a:xfrm>
            <a:off x="5874765" y="3845979"/>
            <a:ext cx="5452827" cy="830997"/>
          </a:xfrm>
          <a:prstGeom prst="rect">
            <a:avLst/>
          </a:prstGeom>
          <a:noFill/>
        </p:spPr>
        <p:txBody>
          <a:bodyPr wrap="square" rtlCol="0">
            <a:spAutoFit/>
          </a:bodyPr>
          <a:lstStyle/>
          <a:p>
            <a:r>
              <a:rPr lang="en-US" sz="4800">
                <a:solidFill>
                  <a:schemeClr val="accent1">
                    <a:lumMod val="50000"/>
                  </a:schemeClr>
                </a:solidFill>
                <a:latin typeface="UTM Avo"/>
              </a:rPr>
              <a:t>đau điếng</a:t>
            </a:r>
            <a:endParaRPr lang="en-US" sz="4800" dirty="0">
              <a:solidFill>
                <a:schemeClr val="accent1">
                  <a:lumMod val="50000"/>
                </a:schemeClr>
              </a:solidFill>
              <a:latin typeface="UTM Avo"/>
            </a:endParaRPr>
          </a:p>
        </p:txBody>
      </p:sp>
      <p:sp>
        <p:nvSpPr>
          <p:cNvPr id="7" name="TextBox 6"/>
          <p:cNvSpPr txBox="1"/>
          <p:nvPr/>
        </p:nvSpPr>
        <p:spPr>
          <a:xfrm>
            <a:off x="931345" y="4780464"/>
            <a:ext cx="5452827" cy="830997"/>
          </a:xfrm>
          <a:prstGeom prst="rect">
            <a:avLst/>
          </a:prstGeom>
          <a:noFill/>
        </p:spPr>
        <p:txBody>
          <a:bodyPr wrap="square" rtlCol="0">
            <a:spAutoFit/>
          </a:bodyPr>
          <a:lstStyle/>
          <a:p>
            <a:r>
              <a:rPr lang="en-US" sz="4800">
                <a:solidFill>
                  <a:schemeClr val="accent1">
                    <a:lumMod val="50000"/>
                  </a:schemeClr>
                </a:solidFill>
                <a:latin typeface="UTM Avo"/>
              </a:rPr>
              <a:t>khủng khiếp</a:t>
            </a:r>
            <a:endParaRPr lang="en-US" sz="4800" dirty="0">
              <a:solidFill>
                <a:schemeClr val="accent1">
                  <a:lumMod val="50000"/>
                </a:schemeClr>
              </a:solidFill>
              <a:latin typeface="UTM Avo"/>
            </a:endParaRPr>
          </a:p>
        </p:txBody>
      </p:sp>
      <p:sp>
        <p:nvSpPr>
          <p:cNvPr id="8" name="TextBox 7"/>
          <p:cNvSpPr txBox="1"/>
          <p:nvPr/>
        </p:nvSpPr>
        <p:spPr>
          <a:xfrm>
            <a:off x="5874765" y="4846098"/>
            <a:ext cx="5452827" cy="830997"/>
          </a:xfrm>
          <a:prstGeom prst="rect">
            <a:avLst/>
          </a:prstGeom>
          <a:noFill/>
        </p:spPr>
        <p:txBody>
          <a:bodyPr wrap="square" rtlCol="0">
            <a:spAutoFit/>
          </a:bodyPr>
          <a:lstStyle/>
          <a:p>
            <a:r>
              <a:rPr lang="en-US" sz="4800">
                <a:solidFill>
                  <a:schemeClr val="accent1">
                    <a:lumMod val="50000"/>
                  </a:schemeClr>
                </a:solidFill>
                <a:latin typeface="UTM Avo"/>
              </a:rPr>
              <a:t>dại dột</a:t>
            </a:r>
            <a:endParaRPr lang="en-US" sz="4800" dirty="0">
              <a:solidFill>
                <a:schemeClr val="accent1">
                  <a:lumMod val="50000"/>
                </a:schemeClr>
              </a:solidFill>
              <a:latin typeface="UTM Avo"/>
            </a:endParaRPr>
          </a:p>
        </p:txBody>
      </p:sp>
    </p:spTree>
    <p:extLst>
      <p:ext uri="{BB962C8B-B14F-4D97-AF65-F5344CB8AC3E}">
        <p14:creationId xmlns:p14="http://schemas.microsoft.com/office/powerpoint/2010/main" val="1989470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785857" y="32227"/>
            <a:ext cx="5614037" cy="769441"/>
          </a:xfrm>
          <a:prstGeom prst="rect">
            <a:avLst/>
          </a:prstGeom>
          <a:noFill/>
        </p:spPr>
        <p:txBody>
          <a:bodyPr wrap="none" rtlCol="0">
            <a:spAutoFit/>
          </a:bodyPr>
          <a:lstStyle/>
          <a:p>
            <a:r>
              <a:rPr lang="en-US" sz="4400" b="1">
                <a:solidFill>
                  <a:srgbClr val="FF0000"/>
                </a:solidFill>
                <a:latin typeface="UTM Avo" panose="02040603050506020204" pitchFamily="18" charset="0"/>
              </a:rPr>
              <a:t>Sơn ca, nai và ếch</a:t>
            </a:r>
            <a:endParaRPr lang="en-US" sz="4400" b="1" dirty="0">
              <a:solidFill>
                <a:srgbClr val="FF0000"/>
              </a:solidFill>
              <a:latin typeface="UTM Avo" pitchFamily="18" charset="0"/>
            </a:endParaRPr>
          </a:p>
        </p:txBody>
      </p:sp>
      <p:sp>
        <p:nvSpPr>
          <p:cNvPr id="5" name="TextBox 4"/>
          <p:cNvSpPr txBox="1"/>
          <p:nvPr/>
        </p:nvSpPr>
        <p:spPr>
          <a:xfrm>
            <a:off x="308567" y="416948"/>
            <a:ext cx="11548153" cy="6278642"/>
          </a:xfrm>
          <a:prstGeom prst="rect">
            <a:avLst/>
          </a:prstGeom>
          <a:noFill/>
        </p:spPr>
        <p:txBody>
          <a:bodyPr wrap="square" rtlCol="0">
            <a:spAutoFit/>
          </a:bodyPr>
          <a:lstStyle/>
          <a:p>
            <a:pPr algn="just">
              <a:lnSpc>
                <a:spcPct val="150000"/>
              </a:lnSpc>
            </a:pPr>
            <a:r>
              <a:rPr lang="en-US" sz="3200">
                <a:latin typeface="UTM Avo" panose="02040603050506020204"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6" name="8-Point Star 5"/>
          <p:cNvSpPr/>
          <p:nvPr/>
        </p:nvSpPr>
        <p:spPr>
          <a:xfrm>
            <a:off x="359005" y="590894"/>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1</a:t>
            </a:r>
          </a:p>
        </p:txBody>
      </p:sp>
      <p:sp>
        <p:nvSpPr>
          <p:cNvPr id="7" name="8-Point Star 6"/>
          <p:cNvSpPr/>
          <p:nvPr/>
        </p:nvSpPr>
        <p:spPr>
          <a:xfrm>
            <a:off x="319953" y="1186389"/>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2</a:t>
            </a:r>
          </a:p>
        </p:txBody>
      </p:sp>
      <p:sp>
        <p:nvSpPr>
          <p:cNvPr id="8" name="8-Point Star 7"/>
          <p:cNvSpPr/>
          <p:nvPr/>
        </p:nvSpPr>
        <p:spPr>
          <a:xfrm>
            <a:off x="1108579" y="1644724"/>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3</a:t>
            </a:r>
          </a:p>
        </p:txBody>
      </p:sp>
      <p:sp>
        <p:nvSpPr>
          <p:cNvPr id="9" name="8-Point Star 8"/>
          <p:cNvSpPr/>
          <p:nvPr/>
        </p:nvSpPr>
        <p:spPr>
          <a:xfrm>
            <a:off x="4686125" y="1644724"/>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4</a:t>
            </a:r>
          </a:p>
        </p:txBody>
      </p:sp>
      <p:sp>
        <p:nvSpPr>
          <p:cNvPr id="10" name="8-Point Star 9"/>
          <p:cNvSpPr/>
          <p:nvPr/>
        </p:nvSpPr>
        <p:spPr>
          <a:xfrm>
            <a:off x="9133195" y="1643528"/>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5</a:t>
            </a:r>
          </a:p>
        </p:txBody>
      </p:sp>
      <p:sp>
        <p:nvSpPr>
          <p:cNvPr id="11" name="8-Point Star 10"/>
          <p:cNvSpPr/>
          <p:nvPr/>
        </p:nvSpPr>
        <p:spPr>
          <a:xfrm>
            <a:off x="481397" y="2949490"/>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6</a:t>
            </a:r>
          </a:p>
        </p:txBody>
      </p:sp>
      <p:sp>
        <p:nvSpPr>
          <p:cNvPr id="12" name="8-Point Star 11"/>
          <p:cNvSpPr/>
          <p:nvPr/>
        </p:nvSpPr>
        <p:spPr>
          <a:xfrm>
            <a:off x="481396" y="3556269"/>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7</a:t>
            </a:r>
          </a:p>
        </p:txBody>
      </p:sp>
      <p:sp>
        <p:nvSpPr>
          <p:cNvPr id="13" name="8-Point Star 12"/>
          <p:cNvSpPr/>
          <p:nvPr/>
        </p:nvSpPr>
        <p:spPr>
          <a:xfrm>
            <a:off x="9853995" y="3308651"/>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8</a:t>
            </a:r>
          </a:p>
        </p:txBody>
      </p:sp>
      <p:sp>
        <p:nvSpPr>
          <p:cNvPr id="14" name="8-Point Star 13"/>
          <p:cNvSpPr/>
          <p:nvPr/>
        </p:nvSpPr>
        <p:spPr>
          <a:xfrm>
            <a:off x="3011234" y="3979597"/>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9</a:t>
            </a:r>
          </a:p>
        </p:txBody>
      </p:sp>
      <p:sp>
        <p:nvSpPr>
          <p:cNvPr id="15" name="8-Point Star 14"/>
          <p:cNvSpPr/>
          <p:nvPr/>
        </p:nvSpPr>
        <p:spPr>
          <a:xfrm>
            <a:off x="1842033" y="4630057"/>
            <a:ext cx="697967" cy="414084"/>
          </a:xfrm>
          <a:prstGeom prst="star8">
            <a:avLst/>
          </a:prstGeom>
          <a:solidFill>
            <a:srgbClr val="FFD993"/>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UTM Avo" panose="02040603050506020204" pitchFamily="18" charset="0"/>
              </a:rPr>
              <a:t>10</a:t>
            </a:r>
          </a:p>
        </p:txBody>
      </p:sp>
      <p:sp>
        <p:nvSpPr>
          <p:cNvPr id="16" name="8-Point Star 15"/>
          <p:cNvSpPr/>
          <p:nvPr/>
        </p:nvSpPr>
        <p:spPr>
          <a:xfrm>
            <a:off x="197225" y="5229723"/>
            <a:ext cx="830482" cy="439617"/>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UTM Avo" panose="02040603050506020204" pitchFamily="18" charset="0"/>
              </a:rPr>
              <a:t>11</a:t>
            </a:r>
          </a:p>
        </p:txBody>
      </p:sp>
      <p:sp>
        <p:nvSpPr>
          <p:cNvPr id="17" name="8-Point Star 16"/>
          <p:cNvSpPr/>
          <p:nvPr/>
        </p:nvSpPr>
        <p:spPr>
          <a:xfrm>
            <a:off x="197225" y="5926149"/>
            <a:ext cx="742701" cy="439617"/>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UTM Avo" panose="02040603050506020204" pitchFamily="18" charset="0"/>
              </a:rPr>
              <a:t>12</a:t>
            </a:r>
          </a:p>
        </p:txBody>
      </p:sp>
    </p:spTree>
    <p:extLst>
      <p:ext uri="{BB962C8B-B14F-4D97-AF65-F5344CB8AC3E}">
        <p14:creationId xmlns:p14="http://schemas.microsoft.com/office/powerpoint/2010/main" val="525893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931" t="6771" r="3931" b="6743"/>
          <a:stretch/>
        </p:blipFill>
        <p:spPr>
          <a:xfrm>
            <a:off x="0" y="399142"/>
            <a:ext cx="12276999" cy="6458857"/>
          </a:xfrm>
          <a:prstGeom prst="rect">
            <a:avLst/>
          </a:prstGeom>
        </p:spPr>
      </p:pic>
      <p:sp>
        <p:nvSpPr>
          <p:cNvPr id="2" name="TextBox 3"/>
          <p:cNvSpPr txBox="1">
            <a:spLocks noChangeArrowheads="1"/>
          </p:cNvSpPr>
          <p:nvPr/>
        </p:nvSpPr>
        <p:spPr bwMode="auto">
          <a:xfrm>
            <a:off x="3834405" y="2575228"/>
            <a:ext cx="4724275" cy="830997"/>
          </a:xfrm>
          <a:prstGeom prst="rect">
            <a:avLst/>
          </a:prstGeom>
          <a:gradFill>
            <a:gsLst>
              <a:gs pos="0">
                <a:schemeClr val="accent2">
                  <a:lumMod val="20000"/>
                  <a:lumOff val="80000"/>
                </a:schemeClr>
              </a:gs>
              <a:gs pos="50000">
                <a:schemeClr val="accent2">
                  <a:satMod val="110000"/>
                  <a:lumMod val="100000"/>
                  <a:shade val="100000"/>
                </a:schemeClr>
              </a:gs>
              <a:gs pos="100000">
                <a:schemeClr val="accent2">
                  <a:lumMod val="99000"/>
                  <a:satMod val="120000"/>
                  <a:shade val="78000"/>
                </a:schemeClr>
              </a:gs>
            </a:gsLst>
          </a:gradFill>
          <a:ln/>
        </p:spPr>
        <p:style>
          <a:lnRef idx="0">
            <a:schemeClr val="accent2"/>
          </a:lnRef>
          <a:fillRef idx="3">
            <a:schemeClr val="accent2"/>
          </a:fillRef>
          <a:effectRef idx="3">
            <a:schemeClr val="accent2"/>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4800" dirty="0" err="1">
                <a:solidFill>
                  <a:schemeClr val="bg1"/>
                </a:solidFill>
                <a:effectLst>
                  <a:outerShdw blurRad="38100" dist="38100" dir="2700000" algn="tl">
                    <a:srgbClr val="000000">
                      <a:alpha val="43137"/>
                    </a:srgbClr>
                  </a:outerShdw>
                </a:effectLst>
                <a:latin typeface="UTM Avo" pitchFamily="18" charset="0"/>
              </a:rPr>
              <a:t>Luyện</a:t>
            </a:r>
            <a:r>
              <a:rPr lang="en-US" altLang="en-US" sz="4800" dirty="0">
                <a:solidFill>
                  <a:schemeClr val="bg1"/>
                </a:solidFill>
                <a:effectLst>
                  <a:outerShdw blurRad="38100" dist="38100" dir="2700000" algn="tl">
                    <a:srgbClr val="000000">
                      <a:alpha val="43137"/>
                    </a:srgbClr>
                  </a:outerShdw>
                </a:effectLst>
                <a:latin typeface="UTM Avo" pitchFamily="18" charset="0"/>
              </a:rPr>
              <a:t> </a:t>
            </a:r>
            <a:r>
              <a:rPr lang="en-US" altLang="en-US" sz="4800" err="1">
                <a:solidFill>
                  <a:schemeClr val="bg1"/>
                </a:solidFill>
                <a:effectLst>
                  <a:outerShdw blurRad="38100" dist="38100" dir="2700000" algn="tl">
                    <a:srgbClr val="000000">
                      <a:alpha val="43137"/>
                    </a:srgbClr>
                  </a:outerShdw>
                </a:effectLst>
                <a:latin typeface="UTM Avo" pitchFamily="18" charset="0"/>
              </a:rPr>
              <a:t>đọc</a:t>
            </a:r>
            <a:r>
              <a:rPr lang="en-US" altLang="en-US" sz="4800">
                <a:solidFill>
                  <a:schemeClr val="bg1"/>
                </a:solidFill>
                <a:effectLst>
                  <a:outerShdw blurRad="38100" dist="38100" dir="2700000" algn="tl">
                    <a:srgbClr val="000000">
                      <a:alpha val="43137"/>
                    </a:srgbClr>
                  </a:outerShdw>
                </a:effectLst>
                <a:latin typeface="UTM Avo" pitchFamily="18" charset="0"/>
              </a:rPr>
              <a:t> câu</a:t>
            </a:r>
            <a:endParaRPr lang="en-US" altLang="en-US" sz="3600" dirty="0">
              <a:solidFill>
                <a:schemeClr val="bg1"/>
              </a:solidFill>
              <a:effectLst>
                <a:outerShdw blurRad="38100" dist="38100" dir="2700000" algn="tl">
                  <a:srgbClr val="000000">
                    <a:alpha val="43137"/>
                  </a:srgbClr>
                </a:outerShdw>
              </a:effectLst>
              <a:latin typeface="UTM Avo" pitchFamily="18" charset="0"/>
            </a:endParaRPr>
          </a:p>
        </p:txBody>
      </p:sp>
      <p:sp>
        <p:nvSpPr>
          <p:cNvPr id="3" name="TextBox 2"/>
          <p:cNvSpPr txBox="1"/>
          <p:nvPr/>
        </p:nvSpPr>
        <p:spPr>
          <a:xfrm>
            <a:off x="410422" y="3429000"/>
            <a:ext cx="11371155" cy="1989712"/>
          </a:xfrm>
          <a:prstGeom prst="rect">
            <a:avLst/>
          </a:prstGeom>
          <a:noFill/>
        </p:spPr>
        <p:txBody>
          <a:bodyPr wrap="square" rtlCol="0">
            <a:spAutoFit/>
          </a:bodyPr>
          <a:lstStyle/>
          <a:p>
            <a:pPr>
              <a:lnSpc>
                <a:spcPct val="150000"/>
              </a:lnSpc>
            </a:pPr>
            <a:r>
              <a:rPr lang="en-US" sz="4400">
                <a:latin typeface="UTM Avo" pitchFamily="18" charset="0"/>
              </a:rPr>
              <a:t>Nhưng nó vừa tung mình lên thì rơi huỵch xuống đất, đau điếng.</a:t>
            </a:r>
            <a:endParaRPr lang="en-US" sz="4400" b="1" dirty="0">
              <a:solidFill>
                <a:schemeClr val="accent1">
                  <a:lumMod val="50000"/>
                </a:schemeClr>
              </a:solidFill>
              <a:latin typeface="UTM Avo"/>
            </a:endParaRPr>
          </a:p>
        </p:txBody>
      </p:sp>
      <p:cxnSp>
        <p:nvCxnSpPr>
          <p:cNvPr id="9" name="Straight Connector 8"/>
          <p:cNvCxnSpPr/>
          <p:nvPr/>
        </p:nvCxnSpPr>
        <p:spPr>
          <a:xfrm flipH="1">
            <a:off x="8156621" y="3607745"/>
            <a:ext cx="243840" cy="92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289221" y="3548327"/>
            <a:ext cx="243840" cy="92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386501" y="4537385"/>
            <a:ext cx="243840" cy="92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427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54157" y="271171"/>
            <a:ext cx="5614037" cy="769441"/>
          </a:xfrm>
          <a:prstGeom prst="rect">
            <a:avLst/>
          </a:prstGeom>
          <a:noFill/>
        </p:spPr>
        <p:txBody>
          <a:bodyPr wrap="none" rtlCol="0">
            <a:spAutoFit/>
          </a:bodyPr>
          <a:lstStyle/>
          <a:p>
            <a:r>
              <a:rPr lang="en-US" sz="4400" b="1">
                <a:solidFill>
                  <a:srgbClr val="FF0000"/>
                </a:solidFill>
                <a:latin typeface="UTM Avo" panose="02040603050506020204" pitchFamily="18" charset="0"/>
              </a:rPr>
              <a:t>Sơn ca, nai và ếch</a:t>
            </a:r>
            <a:endParaRPr lang="en-US" sz="4400" b="1" dirty="0">
              <a:solidFill>
                <a:srgbClr val="FF0000"/>
              </a:solidFill>
              <a:latin typeface="UTM Avo" pitchFamily="18" charset="0"/>
            </a:endParaRPr>
          </a:p>
        </p:txBody>
      </p:sp>
      <p:sp>
        <p:nvSpPr>
          <p:cNvPr id="5" name="TextBox 4"/>
          <p:cNvSpPr txBox="1"/>
          <p:nvPr/>
        </p:nvSpPr>
        <p:spPr>
          <a:xfrm>
            <a:off x="410167" y="692720"/>
            <a:ext cx="11548153" cy="6278642"/>
          </a:xfrm>
          <a:prstGeom prst="rect">
            <a:avLst/>
          </a:prstGeom>
          <a:noFill/>
        </p:spPr>
        <p:txBody>
          <a:bodyPr wrap="square" rtlCol="0">
            <a:spAutoFit/>
          </a:bodyPr>
          <a:lstStyle/>
          <a:p>
            <a:pPr algn="just">
              <a:lnSpc>
                <a:spcPct val="150000"/>
              </a:lnSpc>
            </a:pPr>
            <a:r>
              <a:rPr lang="en-US" sz="3200">
                <a:latin typeface="UTM Avo" panose="02040603050506020204"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2" name="8-Point Star 1"/>
          <p:cNvSpPr/>
          <p:nvPr/>
        </p:nvSpPr>
        <p:spPr>
          <a:xfrm>
            <a:off x="223521" y="692720"/>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1</a:t>
            </a:r>
          </a:p>
        </p:txBody>
      </p:sp>
      <p:sp>
        <p:nvSpPr>
          <p:cNvPr id="6" name="8-Point Star 5"/>
          <p:cNvSpPr/>
          <p:nvPr/>
        </p:nvSpPr>
        <p:spPr>
          <a:xfrm>
            <a:off x="223521" y="3136469"/>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2</a:t>
            </a:r>
          </a:p>
        </p:txBody>
      </p:sp>
      <p:sp>
        <p:nvSpPr>
          <p:cNvPr id="7" name="8-Point Star 6"/>
          <p:cNvSpPr/>
          <p:nvPr/>
        </p:nvSpPr>
        <p:spPr>
          <a:xfrm>
            <a:off x="223521" y="5580218"/>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3</a:t>
            </a:r>
          </a:p>
        </p:txBody>
      </p:sp>
    </p:spTree>
    <p:extLst>
      <p:ext uri="{BB962C8B-B14F-4D97-AF65-F5344CB8AC3E}">
        <p14:creationId xmlns:p14="http://schemas.microsoft.com/office/powerpoint/2010/main" val="131194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690</TotalTime>
  <Words>759</Words>
  <Application>Microsoft Office PowerPoint</Application>
  <PresentationFormat>Widescreen</PresentationFormat>
  <Paragraphs>77</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Arrus-Black</vt:lpstr>
      <vt:lpstr>Calibri</vt:lpstr>
      <vt:lpstr>Calibri Light</vt:lpstr>
      <vt:lpstr>Frankfurter</vt:lpstr>
      <vt:lpstr>Times New Roman</vt:lpstr>
      <vt:lpstr>UTM Avo</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NGHỈ GIẢI LAO</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Tuyết Hoàng</dc:creator>
  <cp:lastModifiedBy>A</cp:lastModifiedBy>
  <cp:revision>89</cp:revision>
  <dcterms:created xsi:type="dcterms:W3CDTF">2020-04-05T01:30:40Z</dcterms:created>
  <dcterms:modified xsi:type="dcterms:W3CDTF">2024-04-13T09:40:57Z</dcterms:modified>
</cp:coreProperties>
</file>